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 id="2147483712" r:id="rId2"/>
  </p:sldMasterIdLst>
  <p:notesMasterIdLst>
    <p:notesMasterId r:id="rId47"/>
  </p:notesMasterIdLst>
  <p:sldIdLst>
    <p:sldId id="256" r:id="rId3"/>
    <p:sldId id="320" r:id="rId4"/>
    <p:sldId id="301" r:id="rId5"/>
    <p:sldId id="259" r:id="rId6"/>
    <p:sldId id="308" r:id="rId7"/>
    <p:sldId id="309" r:id="rId8"/>
    <p:sldId id="319" r:id="rId9"/>
    <p:sldId id="321" r:id="rId10"/>
    <p:sldId id="303" r:id="rId11"/>
    <p:sldId id="344" r:id="rId12"/>
    <p:sldId id="343" r:id="rId13"/>
    <p:sldId id="328" r:id="rId14"/>
    <p:sldId id="322" r:id="rId15"/>
    <p:sldId id="323" r:id="rId16"/>
    <p:sldId id="324" r:id="rId17"/>
    <p:sldId id="325" r:id="rId18"/>
    <p:sldId id="329" r:id="rId19"/>
    <p:sldId id="330" r:id="rId20"/>
    <p:sldId id="331" r:id="rId21"/>
    <p:sldId id="332" r:id="rId22"/>
    <p:sldId id="326" r:id="rId23"/>
    <p:sldId id="327" r:id="rId24"/>
    <p:sldId id="333" r:id="rId25"/>
    <p:sldId id="334" r:id="rId26"/>
    <p:sldId id="335" r:id="rId27"/>
    <p:sldId id="336" r:id="rId28"/>
    <p:sldId id="337" r:id="rId29"/>
    <p:sldId id="338" r:id="rId30"/>
    <p:sldId id="258" r:id="rId31"/>
    <p:sldId id="305" r:id="rId32"/>
    <p:sldId id="306" r:id="rId33"/>
    <p:sldId id="310" r:id="rId34"/>
    <p:sldId id="311" r:id="rId35"/>
    <p:sldId id="314" r:id="rId36"/>
    <p:sldId id="315" r:id="rId37"/>
    <p:sldId id="313" r:id="rId38"/>
    <p:sldId id="316" r:id="rId39"/>
    <p:sldId id="312" r:id="rId40"/>
    <p:sldId id="341" r:id="rId41"/>
    <p:sldId id="339" r:id="rId42"/>
    <p:sldId id="340" r:id="rId43"/>
    <p:sldId id="342" r:id="rId44"/>
    <p:sldId id="317" r:id="rId45"/>
    <p:sldId id="318"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3" d="100"/>
          <a:sy n="113" d="100"/>
        </p:scale>
        <p:origin x="51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70FD8F-0050-42E3-8B3A-6ED7CFB9852E}" type="doc">
      <dgm:prSet loTypeId="urn:microsoft.com/office/officeart/2016/7/layout/RoundedRectangleTimeline" loCatId="process" qsTypeId="urn:microsoft.com/office/officeart/2005/8/quickstyle/simple1" qsCatId="simple" csTypeId="urn:microsoft.com/office/officeart/2005/8/colors/accent1_3" csCatId="accent1" phldr="1"/>
      <dgm:spPr/>
      <dgm:t>
        <a:bodyPr/>
        <a:lstStyle/>
        <a:p>
          <a:endParaRPr lang="en-US"/>
        </a:p>
      </dgm:t>
    </dgm:pt>
    <dgm:pt modelId="{8DB5D7D5-6A1C-4ABC-8850-759A9D876047}">
      <dgm:prSet/>
      <dgm:spPr/>
      <dgm:t>
        <a:bodyPr/>
        <a:lstStyle/>
        <a:p>
          <a:r>
            <a:rPr lang="en-US" dirty="0"/>
            <a:t>INTRODUCTIONS</a:t>
          </a:r>
        </a:p>
      </dgm:t>
    </dgm:pt>
    <dgm:pt modelId="{D8874F40-D7B0-41DE-BB6F-A6014FEAB2D7}" type="parTrans" cxnId="{C5202EE1-10E9-4076-9D55-9E0CF8B152AF}">
      <dgm:prSet/>
      <dgm:spPr/>
      <dgm:t>
        <a:bodyPr/>
        <a:lstStyle/>
        <a:p>
          <a:endParaRPr lang="en-US"/>
        </a:p>
      </dgm:t>
    </dgm:pt>
    <dgm:pt modelId="{BD6E0A2E-99C8-4F5A-971A-CD211D1099FF}" type="sibTrans" cxnId="{C5202EE1-10E9-4076-9D55-9E0CF8B152AF}">
      <dgm:prSet/>
      <dgm:spPr/>
      <dgm:t>
        <a:bodyPr/>
        <a:lstStyle/>
        <a:p>
          <a:endParaRPr lang="en-US"/>
        </a:p>
      </dgm:t>
    </dgm:pt>
    <dgm:pt modelId="{96262926-A67D-4E4E-9515-5EBC67F0B634}">
      <dgm:prSet/>
      <dgm:spPr/>
      <dgm:t>
        <a:bodyPr/>
        <a:lstStyle/>
        <a:p>
          <a:r>
            <a:rPr lang="en-US" dirty="0"/>
            <a:t>We will be looking at the structure of this presentation &amp; introduction of group members</a:t>
          </a:r>
        </a:p>
      </dgm:t>
    </dgm:pt>
    <dgm:pt modelId="{EC74E552-C501-4B0E-9400-E8B410F53D50}" type="parTrans" cxnId="{8C5B110A-FBC3-4CBF-BED2-413E87D4DAD5}">
      <dgm:prSet/>
      <dgm:spPr/>
      <dgm:t>
        <a:bodyPr/>
        <a:lstStyle/>
        <a:p>
          <a:endParaRPr lang="en-US"/>
        </a:p>
      </dgm:t>
    </dgm:pt>
    <dgm:pt modelId="{1DA7ACEB-F642-43C1-BCB5-F580B9B985B9}" type="sibTrans" cxnId="{8C5B110A-FBC3-4CBF-BED2-413E87D4DAD5}">
      <dgm:prSet/>
      <dgm:spPr/>
      <dgm:t>
        <a:bodyPr/>
        <a:lstStyle/>
        <a:p>
          <a:endParaRPr lang="en-US"/>
        </a:p>
      </dgm:t>
    </dgm:pt>
    <dgm:pt modelId="{C5146535-FD3D-4589-98A3-623B8DA4B8DB}">
      <dgm:prSet/>
      <dgm:spPr/>
      <dgm:t>
        <a:bodyPr/>
        <a:lstStyle/>
        <a:p>
          <a:r>
            <a:rPr lang="en-US" dirty="0"/>
            <a:t>INFO &amp; ROLES</a:t>
          </a:r>
        </a:p>
      </dgm:t>
    </dgm:pt>
    <dgm:pt modelId="{20848F78-EC70-4162-96CE-CC68006930F0}" type="parTrans" cxnId="{8EBF857E-7408-4941-91E4-293B0F59EEF7}">
      <dgm:prSet/>
      <dgm:spPr/>
      <dgm:t>
        <a:bodyPr/>
        <a:lstStyle/>
        <a:p>
          <a:endParaRPr lang="en-US"/>
        </a:p>
      </dgm:t>
    </dgm:pt>
    <dgm:pt modelId="{7A3CCAF8-AC3A-401E-AEDD-44BBC1AA9C31}" type="sibTrans" cxnId="{8EBF857E-7408-4941-91E4-293B0F59EEF7}">
      <dgm:prSet/>
      <dgm:spPr/>
      <dgm:t>
        <a:bodyPr/>
        <a:lstStyle/>
        <a:p>
          <a:endParaRPr lang="en-US"/>
        </a:p>
      </dgm:t>
    </dgm:pt>
    <dgm:pt modelId="{E80CA270-6C90-4E17-ACEA-46B56AD54DD1}">
      <dgm:prSet/>
      <dgm:spPr/>
      <dgm:t>
        <a:bodyPr/>
        <a:lstStyle/>
        <a:p>
          <a:r>
            <a:rPr lang="en-US" dirty="0"/>
            <a:t>Each member will take you on an in-depth look of how they went about with things &amp; information on what inspired us will be shared</a:t>
          </a:r>
        </a:p>
      </dgm:t>
    </dgm:pt>
    <dgm:pt modelId="{7EEC8067-96EF-4BE0-8BE3-BA59ED78A31F}" type="parTrans" cxnId="{2DC28DF8-5C1B-4F53-A4C1-D5B63FB54BAF}">
      <dgm:prSet/>
      <dgm:spPr/>
      <dgm:t>
        <a:bodyPr/>
        <a:lstStyle/>
        <a:p>
          <a:endParaRPr lang="en-US"/>
        </a:p>
      </dgm:t>
    </dgm:pt>
    <dgm:pt modelId="{1AFE46E5-6B07-4894-8ECB-21BD7E7B8AF1}" type="sibTrans" cxnId="{2DC28DF8-5C1B-4F53-A4C1-D5B63FB54BAF}">
      <dgm:prSet/>
      <dgm:spPr/>
      <dgm:t>
        <a:bodyPr/>
        <a:lstStyle/>
        <a:p>
          <a:endParaRPr lang="en-US"/>
        </a:p>
      </dgm:t>
    </dgm:pt>
    <dgm:pt modelId="{09C152DA-7620-4852-8162-A77EC3609F3F}">
      <dgm:prSet/>
      <dgm:spPr/>
      <dgm:t>
        <a:bodyPr/>
        <a:lstStyle/>
        <a:p>
          <a:r>
            <a:rPr lang="en-US" dirty="0"/>
            <a:t>CONCLUSION</a:t>
          </a:r>
        </a:p>
      </dgm:t>
    </dgm:pt>
    <dgm:pt modelId="{9F6D14C0-6C82-4CBD-8D6D-B0E117B6F2ED}" type="parTrans" cxnId="{23ECAC8B-17A4-4883-AA0E-06D66B7E788A}">
      <dgm:prSet/>
      <dgm:spPr/>
      <dgm:t>
        <a:bodyPr/>
        <a:lstStyle/>
        <a:p>
          <a:endParaRPr lang="en-US"/>
        </a:p>
      </dgm:t>
    </dgm:pt>
    <dgm:pt modelId="{0AE8D36D-0F0F-4206-AE39-0A2D73987B68}" type="sibTrans" cxnId="{23ECAC8B-17A4-4883-AA0E-06D66B7E788A}">
      <dgm:prSet/>
      <dgm:spPr/>
      <dgm:t>
        <a:bodyPr/>
        <a:lstStyle/>
        <a:p>
          <a:endParaRPr lang="en-US"/>
        </a:p>
      </dgm:t>
    </dgm:pt>
    <dgm:pt modelId="{6C8937BE-93F8-4DED-8538-1C601DAEBA66}">
      <dgm:prSet/>
      <dgm:spPr/>
      <dgm:t>
        <a:bodyPr/>
        <a:lstStyle/>
        <a:p>
          <a:r>
            <a:rPr lang="en-US" dirty="0"/>
            <a:t>We take you on a short diagnostic of our systems &amp; how it is structured</a:t>
          </a:r>
        </a:p>
      </dgm:t>
    </dgm:pt>
    <dgm:pt modelId="{77D169C6-D77F-456D-B18B-D7BE016AD87A}" type="parTrans" cxnId="{FAA8D3DD-12E8-457D-9144-B037C5678347}">
      <dgm:prSet/>
      <dgm:spPr/>
      <dgm:t>
        <a:bodyPr/>
        <a:lstStyle/>
        <a:p>
          <a:endParaRPr lang="en-US"/>
        </a:p>
      </dgm:t>
    </dgm:pt>
    <dgm:pt modelId="{A97BE953-FA9D-4BA6-A92C-494DB1F3BA59}" type="sibTrans" cxnId="{FAA8D3DD-12E8-457D-9144-B037C5678347}">
      <dgm:prSet/>
      <dgm:spPr/>
      <dgm:t>
        <a:bodyPr/>
        <a:lstStyle/>
        <a:p>
          <a:endParaRPr lang="en-US"/>
        </a:p>
      </dgm:t>
    </dgm:pt>
    <dgm:pt modelId="{AB52B3CC-6563-466D-BFC3-9B6B5AFA0881}" type="pres">
      <dgm:prSet presAssocID="{6A70FD8F-0050-42E3-8B3A-6ED7CFB9852E}" presName="Name0" presStyleCnt="0">
        <dgm:presLayoutVars>
          <dgm:chMax/>
          <dgm:chPref/>
          <dgm:animLvl val="lvl"/>
        </dgm:presLayoutVars>
      </dgm:prSet>
      <dgm:spPr/>
    </dgm:pt>
    <dgm:pt modelId="{815EDF7B-AC93-4A61-87AA-CAA5D85C31A8}" type="pres">
      <dgm:prSet presAssocID="{8DB5D7D5-6A1C-4ABC-8850-759A9D876047}" presName="composite1" presStyleCnt="0"/>
      <dgm:spPr/>
    </dgm:pt>
    <dgm:pt modelId="{954381E7-0584-46DD-8108-E9BF4F2B5005}" type="pres">
      <dgm:prSet presAssocID="{8DB5D7D5-6A1C-4ABC-8850-759A9D876047}" presName="parent1" presStyleLbl="alignNode1" presStyleIdx="0" presStyleCnt="3">
        <dgm:presLayoutVars>
          <dgm:chMax val="1"/>
          <dgm:chPref val="1"/>
          <dgm:bulletEnabled val="1"/>
        </dgm:presLayoutVars>
      </dgm:prSet>
      <dgm:spPr/>
    </dgm:pt>
    <dgm:pt modelId="{5A1B764B-0DC5-47CD-BDEA-9E67799496EC}" type="pres">
      <dgm:prSet presAssocID="{8DB5D7D5-6A1C-4ABC-8850-759A9D876047}" presName="Childtext1" presStyleLbl="revTx" presStyleIdx="0" presStyleCnt="3">
        <dgm:presLayoutVars>
          <dgm:bulletEnabled val="1"/>
        </dgm:presLayoutVars>
      </dgm:prSet>
      <dgm:spPr/>
    </dgm:pt>
    <dgm:pt modelId="{122B38A3-0442-4747-820C-1F37877E2B0E}" type="pres">
      <dgm:prSet presAssocID="{8DB5D7D5-6A1C-4ABC-8850-759A9D876047}" presName="ConnectLine1" presStyleLbl="sibTrans1D1" presStyleIdx="0" presStyleCnt="3"/>
      <dgm:spPr>
        <a:noFill/>
        <a:ln w="12700" cap="rnd" cmpd="sng" algn="ctr">
          <a:solidFill>
            <a:schemeClr val="accent1">
              <a:shade val="90000"/>
              <a:hueOff val="93466"/>
              <a:satOff val="1924"/>
              <a:lumOff val="8231"/>
              <a:alphaOff val="0"/>
            </a:schemeClr>
          </a:solidFill>
          <a:prstDash val="dash"/>
        </a:ln>
        <a:effectLst/>
      </dgm:spPr>
    </dgm:pt>
    <dgm:pt modelId="{A73181F6-69BB-4A47-8277-4671A45AC8C8}" type="pres">
      <dgm:prSet presAssocID="{8DB5D7D5-6A1C-4ABC-8850-759A9D876047}" presName="ConnectLineEnd1" presStyleLbl="lnNode1" presStyleIdx="0" presStyleCnt="3"/>
      <dgm:spPr/>
    </dgm:pt>
    <dgm:pt modelId="{6E76EADA-5F61-4A59-B2F8-FA10112079FC}" type="pres">
      <dgm:prSet presAssocID="{8DB5D7D5-6A1C-4ABC-8850-759A9D876047}" presName="EmptyPane1" presStyleCnt="0"/>
      <dgm:spPr/>
    </dgm:pt>
    <dgm:pt modelId="{A8189248-0785-43F1-844C-4DE92841F254}" type="pres">
      <dgm:prSet presAssocID="{BD6E0A2E-99C8-4F5A-971A-CD211D1099FF}" presName="spaceBetweenRectangles1" presStyleCnt="0"/>
      <dgm:spPr/>
    </dgm:pt>
    <dgm:pt modelId="{218D9CD7-D48D-464C-9A1C-0F322EC540B3}" type="pres">
      <dgm:prSet presAssocID="{C5146535-FD3D-4589-98A3-623B8DA4B8DB}" presName="composite1" presStyleCnt="0"/>
      <dgm:spPr/>
    </dgm:pt>
    <dgm:pt modelId="{30804A27-188E-4A17-8FFE-97BCCA0597B8}" type="pres">
      <dgm:prSet presAssocID="{C5146535-FD3D-4589-98A3-623B8DA4B8DB}" presName="parent1" presStyleLbl="alignNode1" presStyleIdx="1" presStyleCnt="3">
        <dgm:presLayoutVars>
          <dgm:chMax val="1"/>
          <dgm:chPref val="1"/>
          <dgm:bulletEnabled val="1"/>
        </dgm:presLayoutVars>
      </dgm:prSet>
      <dgm:spPr/>
    </dgm:pt>
    <dgm:pt modelId="{DF65791B-462E-4589-B98D-F60587330CA8}" type="pres">
      <dgm:prSet presAssocID="{C5146535-FD3D-4589-98A3-623B8DA4B8DB}" presName="Childtext1" presStyleLbl="revTx" presStyleIdx="1" presStyleCnt="3">
        <dgm:presLayoutVars>
          <dgm:bulletEnabled val="1"/>
        </dgm:presLayoutVars>
      </dgm:prSet>
      <dgm:spPr/>
    </dgm:pt>
    <dgm:pt modelId="{DBA410EB-5F61-4F46-92D9-C5B0AA59EE15}" type="pres">
      <dgm:prSet presAssocID="{C5146535-FD3D-4589-98A3-623B8DA4B8DB}" presName="ConnectLine1" presStyleLbl="sibTrans1D1" presStyleIdx="1" presStyleCnt="3"/>
      <dgm:spPr>
        <a:noFill/>
        <a:ln w="12700" cap="rnd" cmpd="sng" algn="ctr">
          <a:solidFill>
            <a:schemeClr val="accent1">
              <a:shade val="90000"/>
              <a:hueOff val="140199"/>
              <a:satOff val="2886"/>
              <a:lumOff val="12346"/>
              <a:alphaOff val="0"/>
            </a:schemeClr>
          </a:solidFill>
          <a:prstDash val="dash"/>
        </a:ln>
        <a:effectLst/>
      </dgm:spPr>
    </dgm:pt>
    <dgm:pt modelId="{E1220EDB-B75C-43A5-B862-97E4C09130A7}" type="pres">
      <dgm:prSet presAssocID="{C5146535-FD3D-4589-98A3-623B8DA4B8DB}" presName="ConnectLineEnd1" presStyleLbl="lnNode1" presStyleIdx="1" presStyleCnt="3"/>
      <dgm:spPr/>
    </dgm:pt>
    <dgm:pt modelId="{D8849157-215F-4E70-9735-315E97B5AC5C}" type="pres">
      <dgm:prSet presAssocID="{C5146535-FD3D-4589-98A3-623B8DA4B8DB}" presName="EmptyPane1" presStyleCnt="0"/>
      <dgm:spPr/>
    </dgm:pt>
    <dgm:pt modelId="{7C467054-22FE-4C18-9934-29D7168DFF63}" type="pres">
      <dgm:prSet presAssocID="{7A3CCAF8-AC3A-401E-AEDD-44BBC1AA9C31}" presName="spaceBetweenRectangles1" presStyleCnt="0"/>
      <dgm:spPr/>
    </dgm:pt>
    <dgm:pt modelId="{3E3E944D-A6EC-4962-9AC1-C585A4F97BDA}" type="pres">
      <dgm:prSet presAssocID="{09C152DA-7620-4852-8162-A77EC3609F3F}" presName="composite1" presStyleCnt="0"/>
      <dgm:spPr/>
    </dgm:pt>
    <dgm:pt modelId="{566B79CB-1A41-4F5C-BF91-58D94BF93913}" type="pres">
      <dgm:prSet presAssocID="{09C152DA-7620-4852-8162-A77EC3609F3F}" presName="parent1" presStyleLbl="alignNode1" presStyleIdx="2" presStyleCnt="3">
        <dgm:presLayoutVars>
          <dgm:chMax val="1"/>
          <dgm:chPref val="1"/>
          <dgm:bulletEnabled val="1"/>
        </dgm:presLayoutVars>
      </dgm:prSet>
      <dgm:spPr/>
    </dgm:pt>
    <dgm:pt modelId="{B4723E2A-4FF1-452A-BD25-8EC364F15A6F}" type="pres">
      <dgm:prSet presAssocID="{09C152DA-7620-4852-8162-A77EC3609F3F}" presName="Childtext1" presStyleLbl="revTx" presStyleIdx="2" presStyleCnt="3">
        <dgm:presLayoutVars>
          <dgm:bulletEnabled val="1"/>
        </dgm:presLayoutVars>
      </dgm:prSet>
      <dgm:spPr/>
    </dgm:pt>
    <dgm:pt modelId="{440E9361-37D2-4157-AF38-7B49AD23708B}" type="pres">
      <dgm:prSet presAssocID="{09C152DA-7620-4852-8162-A77EC3609F3F}" presName="ConnectLine1" presStyleLbl="sibTrans1D1" presStyleIdx="2" presStyleCnt="3"/>
      <dgm:spPr>
        <a:noFill/>
        <a:ln w="12700" cap="rnd" cmpd="sng" algn="ctr">
          <a:solidFill>
            <a:schemeClr val="accent1">
              <a:shade val="90000"/>
              <a:hueOff val="186931"/>
              <a:satOff val="3848"/>
              <a:lumOff val="16461"/>
              <a:alphaOff val="0"/>
            </a:schemeClr>
          </a:solidFill>
          <a:prstDash val="dash"/>
        </a:ln>
        <a:effectLst/>
      </dgm:spPr>
    </dgm:pt>
    <dgm:pt modelId="{C45E7B63-1C71-483E-A3A8-705CE86D4D8E}" type="pres">
      <dgm:prSet presAssocID="{09C152DA-7620-4852-8162-A77EC3609F3F}" presName="ConnectLineEnd1" presStyleLbl="lnNode1" presStyleIdx="2" presStyleCnt="3"/>
      <dgm:spPr/>
    </dgm:pt>
    <dgm:pt modelId="{4174F691-D9D3-451C-9893-D177DC3AED58}" type="pres">
      <dgm:prSet presAssocID="{09C152DA-7620-4852-8162-A77EC3609F3F}" presName="EmptyPane1" presStyleCnt="0"/>
      <dgm:spPr/>
    </dgm:pt>
  </dgm:ptLst>
  <dgm:cxnLst>
    <dgm:cxn modelId="{5C25BB02-FA66-40A4-9DA6-9E1CAE3A8D4E}" type="presOf" srcId="{C5146535-FD3D-4589-98A3-623B8DA4B8DB}" destId="{30804A27-188E-4A17-8FFE-97BCCA0597B8}" srcOrd="0" destOrd="0" presId="urn:microsoft.com/office/officeart/2016/7/layout/RoundedRectangleTimeline"/>
    <dgm:cxn modelId="{8C5B110A-FBC3-4CBF-BED2-413E87D4DAD5}" srcId="{8DB5D7D5-6A1C-4ABC-8850-759A9D876047}" destId="{96262926-A67D-4E4E-9515-5EBC67F0B634}" srcOrd="0" destOrd="0" parTransId="{EC74E552-C501-4B0E-9400-E8B410F53D50}" sibTransId="{1DA7ACEB-F642-43C1-BCB5-F580B9B985B9}"/>
    <dgm:cxn modelId="{84C67813-55CE-4EBC-9032-03BD847DC17E}" type="presOf" srcId="{6A70FD8F-0050-42E3-8B3A-6ED7CFB9852E}" destId="{AB52B3CC-6563-466D-BFC3-9B6B5AFA0881}" srcOrd="0" destOrd="0" presId="urn:microsoft.com/office/officeart/2016/7/layout/RoundedRectangleTimeline"/>
    <dgm:cxn modelId="{22ECA226-C4EA-44F1-BCB5-77F78841DA6F}" type="presOf" srcId="{09C152DA-7620-4852-8162-A77EC3609F3F}" destId="{566B79CB-1A41-4F5C-BF91-58D94BF93913}" srcOrd="0" destOrd="0" presId="urn:microsoft.com/office/officeart/2016/7/layout/RoundedRectangleTimeline"/>
    <dgm:cxn modelId="{E2BBA750-A5E4-4F50-BE16-016934379F81}" type="presOf" srcId="{6C8937BE-93F8-4DED-8538-1C601DAEBA66}" destId="{B4723E2A-4FF1-452A-BD25-8EC364F15A6F}" srcOrd="0" destOrd="0" presId="urn:microsoft.com/office/officeart/2016/7/layout/RoundedRectangleTimeline"/>
    <dgm:cxn modelId="{F9B2D375-40BE-4E5D-AA88-61805FBFF819}" type="presOf" srcId="{8DB5D7D5-6A1C-4ABC-8850-759A9D876047}" destId="{954381E7-0584-46DD-8108-E9BF4F2B5005}" srcOrd="0" destOrd="0" presId="urn:microsoft.com/office/officeart/2016/7/layout/RoundedRectangleTimeline"/>
    <dgm:cxn modelId="{8EBF857E-7408-4941-91E4-293B0F59EEF7}" srcId="{6A70FD8F-0050-42E3-8B3A-6ED7CFB9852E}" destId="{C5146535-FD3D-4589-98A3-623B8DA4B8DB}" srcOrd="1" destOrd="0" parTransId="{20848F78-EC70-4162-96CE-CC68006930F0}" sibTransId="{7A3CCAF8-AC3A-401E-AEDD-44BBC1AA9C31}"/>
    <dgm:cxn modelId="{23ECAC8B-17A4-4883-AA0E-06D66B7E788A}" srcId="{6A70FD8F-0050-42E3-8B3A-6ED7CFB9852E}" destId="{09C152DA-7620-4852-8162-A77EC3609F3F}" srcOrd="2" destOrd="0" parTransId="{9F6D14C0-6C82-4CBD-8D6D-B0E117B6F2ED}" sibTransId="{0AE8D36D-0F0F-4206-AE39-0A2D73987B68}"/>
    <dgm:cxn modelId="{F9540599-A193-456C-A9A9-8962E3855B0B}" type="presOf" srcId="{96262926-A67D-4E4E-9515-5EBC67F0B634}" destId="{5A1B764B-0DC5-47CD-BDEA-9E67799496EC}" srcOrd="0" destOrd="0" presId="urn:microsoft.com/office/officeart/2016/7/layout/RoundedRectangleTimeline"/>
    <dgm:cxn modelId="{E13585A2-54F2-486A-B317-F4D6AF7E83B9}" type="presOf" srcId="{E80CA270-6C90-4E17-ACEA-46B56AD54DD1}" destId="{DF65791B-462E-4589-B98D-F60587330CA8}" srcOrd="0" destOrd="0" presId="urn:microsoft.com/office/officeart/2016/7/layout/RoundedRectangleTimeline"/>
    <dgm:cxn modelId="{FAA8D3DD-12E8-457D-9144-B037C5678347}" srcId="{09C152DA-7620-4852-8162-A77EC3609F3F}" destId="{6C8937BE-93F8-4DED-8538-1C601DAEBA66}" srcOrd="0" destOrd="0" parTransId="{77D169C6-D77F-456D-B18B-D7BE016AD87A}" sibTransId="{A97BE953-FA9D-4BA6-A92C-494DB1F3BA59}"/>
    <dgm:cxn modelId="{C5202EE1-10E9-4076-9D55-9E0CF8B152AF}" srcId="{6A70FD8F-0050-42E3-8B3A-6ED7CFB9852E}" destId="{8DB5D7D5-6A1C-4ABC-8850-759A9D876047}" srcOrd="0" destOrd="0" parTransId="{D8874F40-D7B0-41DE-BB6F-A6014FEAB2D7}" sibTransId="{BD6E0A2E-99C8-4F5A-971A-CD211D1099FF}"/>
    <dgm:cxn modelId="{2DC28DF8-5C1B-4F53-A4C1-D5B63FB54BAF}" srcId="{C5146535-FD3D-4589-98A3-623B8DA4B8DB}" destId="{E80CA270-6C90-4E17-ACEA-46B56AD54DD1}" srcOrd="0" destOrd="0" parTransId="{7EEC8067-96EF-4BE0-8BE3-BA59ED78A31F}" sibTransId="{1AFE46E5-6B07-4894-8ECB-21BD7E7B8AF1}"/>
    <dgm:cxn modelId="{76459B4A-BC95-4631-A3CC-1410E80D5DFD}" type="presParOf" srcId="{AB52B3CC-6563-466D-BFC3-9B6B5AFA0881}" destId="{815EDF7B-AC93-4A61-87AA-CAA5D85C31A8}" srcOrd="0" destOrd="0" presId="urn:microsoft.com/office/officeart/2016/7/layout/RoundedRectangleTimeline"/>
    <dgm:cxn modelId="{4238FA88-CE43-4680-BFB0-73DED5612698}" type="presParOf" srcId="{815EDF7B-AC93-4A61-87AA-CAA5D85C31A8}" destId="{954381E7-0584-46DD-8108-E9BF4F2B5005}" srcOrd="0" destOrd="0" presId="urn:microsoft.com/office/officeart/2016/7/layout/RoundedRectangleTimeline"/>
    <dgm:cxn modelId="{6497CE05-0893-4952-B18A-28D71D90B841}" type="presParOf" srcId="{815EDF7B-AC93-4A61-87AA-CAA5D85C31A8}" destId="{5A1B764B-0DC5-47CD-BDEA-9E67799496EC}" srcOrd="1" destOrd="0" presId="urn:microsoft.com/office/officeart/2016/7/layout/RoundedRectangleTimeline"/>
    <dgm:cxn modelId="{CB8BA570-C0D4-4400-BED8-C9BC961A6553}" type="presParOf" srcId="{815EDF7B-AC93-4A61-87AA-CAA5D85C31A8}" destId="{122B38A3-0442-4747-820C-1F37877E2B0E}" srcOrd="2" destOrd="0" presId="urn:microsoft.com/office/officeart/2016/7/layout/RoundedRectangleTimeline"/>
    <dgm:cxn modelId="{82FC1E36-99F3-4E1F-8BD1-229D77A82EB1}" type="presParOf" srcId="{815EDF7B-AC93-4A61-87AA-CAA5D85C31A8}" destId="{A73181F6-69BB-4A47-8277-4671A45AC8C8}" srcOrd="3" destOrd="0" presId="urn:microsoft.com/office/officeart/2016/7/layout/RoundedRectangleTimeline"/>
    <dgm:cxn modelId="{7EAD7967-836C-4AB6-AAA2-ED2EF3F29E78}" type="presParOf" srcId="{815EDF7B-AC93-4A61-87AA-CAA5D85C31A8}" destId="{6E76EADA-5F61-4A59-B2F8-FA10112079FC}" srcOrd="4" destOrd="0" presId="urn:microsoft.com/office/officeart/2016/7/layout/RoundedRectangleTimeline"/>
    <dgm:cxn modelId="{3783DE09-7B3D-423E-960C-ED9DB81E314E}" type="presParOf" srcId="{AB52B3CC-6563-466D-BFC3-9B6B5AFA0881}" destId="{A8189248-0785-43F1-844C-4DE92841F254}" srcOrd="1" destOrd="0" presId="urn:microsoft.com/office/officeart/2016/7/layout/RoundedRectangleTimeline"/>
    <dgm:cxn modelId="{38B07C9C-D21D-4E2B-A78B-C30877B2689A}" type="presParOf" srcId="{AB52B3CC-6563-466D-BFC3-9B6B5AFA0881}" destId="{218D9CD7-D48D-464C-9A1C-0F322EC540B3}" srcOrd="2" destOrd="0" presId="urn:microsoft.com/office/officeart/2016/7/layout/RoundedRectangleTimeline"/>
    <dgm:cxn modelId="{E6790483-7B9E-44FB-9EAE-A282A4B9AB73}" type="presParOf" srcId="{218D9CD7-D48D-464C-9A1C-0F322EC540B3}" destId="{30804A27-188E-4A17-8FFE-97BCCA0597B8}" srcOrd="0" destOrd="0" presId="urn:microsoft.com/office/officeart/2016/7/layout/RoundedRectangleTimeline"/>
    <dgm:cxn modelId="{B31BDB48-FB8E-47F4-8F76-B90009D28A96}" type="presParOf" srcId="{218D9CD7-D48D-464C-9A1C-0F322EC540B3}" destId="{DF65791B-462E-4589-B98D-F60587330CA8}" srcOrd="1" destOrd="0" presId="urn:microsoft.com/office/officeart/2016/7/layout/RoundedRectangleTimeline"/>
    <dgm:cxn modelId="{517AE913-68B2-41AC-BE20-5D4195845D6F}" type="presParOf" srcId="{218D9CD7-D48D-464C-9A1C-0F322EC540B3}" destId="{DBA410EB-5F61-4F46-92D9-C5B0AA59EE15}" srcOrd="2" destOrd="0" presId="urn:microsoft.com/office/officeart/2016/7/layout/RoundedRectangleTimeline"/>
    <dgm:cxn modelId="{0F089045-7542-47F1-8B17-68354869406A}" type="presParOf" srcId="{218D9CD7-D48D-464C-9A1C-0F322EC540B3}" destId="{E1220EDB-B75C-43A5-B862-97E4C09130A7}" srcOrd="3" destOrd="0" presId="urn:microsoft.com/office/officeart/2016/7/layout/RoundedRectangleTimeline"/>
    <dgm:cxn modelId="{79B44ECC-99D2-49DD-9DEE-58B1D2AE6C6C}" type="presParOf" srcId="{218D9CD7-D48D-464C-9A1C-0F322EC540B3}" destId="{D8849157-215F-4E70-9735-315E97B5AC5C}" srcOrd="4" destOrd="0" presId="urn:microsoft.com/office/officeart/2016/7/layout/RoundedRectangleTimeline"/>
    <dgm:cxn modelId="{6930EC12-FB60-44F8-973F-19AC06AA90BB}" type="presParOf" srcId="{AB52B3CC-6563-466D-BFC3-9B6B5AFA0881}" destId="{7C467054-22FE-4C18-9934-29D7168DFF63}" srcOrd="3" destOrd="0" presId="urn:microsoft.com/office/officeart/2016/7/layout/RoundedRectangleTimeline"/>
    <dgm:cxn modelId="{1F4A4777-E935-453F-A5B9-015C6946FC6A}" type="presParOf" srcId="{AB52B3CC-6563-466D-BFC3-9B6B5AFA0881}" destId="{3E3E944D-A6EC-4962-9AC1-C585A4F97BDA}" srcOrd="4" destOrd="0" presId="urn:microsoft.com/office/officeart/2016/7/layout/RoundedRectangleTimeline"/>
    <dgm:cxn modelId="{94AC8B5D-A9B9-4EF3-AD1C-6024606B5BF8}" type="presParOf" srcId="{3E3E944D-A6EC-4962-9AC1-C585A4F97BDA}" destId="{566B79CB-1A41-4F5C-BF91-58D94BF93913}" srcOrd="0" destOrd="0" presId="urn:microsoft.com/office/officeart/2016/7/layout/RoundedRectangleTimeline"/>
    <dgm:cxn modelId="{A151554E-10B3-429A-9E0D-D40262ED6857}" type="presParOf" srcId="{3E3E944D-A6EC-4962-9AC1-C585A4F97BDA}" destId="{B4723E2A-4FF1-452A-BD25-8EC364F15A6F}" srcOrd="1" destOrd="0" presId="urn:microsoft.com/office/officeart/2016/7/layout/RoundedRectangleTimeline"/>
    <dgm:cxn modelId="{329635D9-081F-4DC9-88AA-E074B7400415}" type="presParOf" srcId="{3E3E944D-A6EC-4962-9AC1-C585A4F97BDA}" destId="{440E9361-37D2-4157-AF38-7B49AD23708B}" srcOrd="2" destOrd="0" presId="urn:microsoft.com/office/officeart/2016/7/layout/RoundedRectangleTimeline"/>
    <dgm:cxn modelId="{0F0D3AEA-9F0C-400E-A955-6CD1F474B6A4}" type="presParOf" srcId="{3E3E944D-A6EC-4962-9AC1-C585A4F97BDA}" destId="{C45E7B63-1C71-483E-A3A8-705CE86D4D8E}" srcOrd="3" destOrd="0" presId="urn:microsoft.com/office/officeart/2016/7/layout/RoundedRectangleTimeline"/>
    <dgm:cxn modelId="{91F0BE33-39D4-4457-A5CC-3F1682DB166D}" type="presParOf" srcId="{3E3E944D-A6EC-4962-9AC1-C585A4F97BDA}" destId="{4174F691-D9D3-451C-9893-D177DC3AED58}"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381E7-0584-46DD-8108-E9BF4F2B5005}">
      <dsp:nvSpPr>
        <dsp:cNvPr id="0" name=""/>
        <dsp:cNvSpPr/>
      </dsp:nvSpPr>
      <dsp:spPr>
        <a:xfrm rot="16200000">
          <a:off x="2086113" y="655389"/>
          <a:ext cx="405130" cy="2740521"/>
        </a:xfrm>
        <a:prstGeom prst="round2SameRect">
          <a:avLst/>
        </a:prstGeom>
        <a:solidFill>
          <a:schemeClr val="accent1">
            <a:shade val="80000"/>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r>
            <a:rPr lang="en-US" sz="1200" kern="1200" dirty="0"/>
            <a:t>INTRODUCTIONS</a:t>
          </a:r>
        </a:p>
      </dsp:txBody>
      <dsp:txXfrm rot="5400000">
        <a:off x="938195" y="1842862"/>
        <a:ext cx="2720744" cy="365576"/>
      </dsp:txXfrm>
    </dsp:sp>
    <dsp:sp modelId="{5A1B764B-0DC5-47CD-BDEA-9E67799496EC}">
      <dsp:nvSpPr>
        <dsp:cNvPr id="0" name=""/>
        <dsp:cNvSpPr/>
      </dsp:nvSpPr>
      <dsp:spPr>
        <a:xfrm>
          <a:off x="4911" y="0"/>
          <a:ext cx="4567535" cy="1417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1440" numCol="1" spcCol="1270" anchor="b" anchorCtr="1">
          <a:noAutofit/>
        </a:bodyPr>
        <a:lstStyle/>
        <a:p>
          <a:pPr marL="0" lvl="0" indent="0" algn="ctr" defTabSz="533400">
            <a:lnSpc>
              <a:spcPct val="90000"/>
            </a:lnSpc>
            <a:spcBef>
              <a:spcPct val="0"/>
            </a:spcBef>
            <a:spcAft>
              <a:spcPct val="35000"/>
            </a:spcAft>
            <a:buNone/>
          </a:pPr>
          <a:r>
            <a:rPr lang="en-US" sz="1200" kern="1200" dirty="0"/>
            <a:t>We will be looking at the structure of this presentation &amp; introduction of group members</a:t>
          </a:r>
        </a:p>
      </dsp:txBody>
      <dsp:txXfrm>
        <a:off x="4911" y="0"/>
        <a:ext cx="4567535" cy="1417955"/>
      </dsp:txXfrm>
    </dsp:sp>
    <dsp:sp modelId="{122B38A3-0442-4747-820C-1F37877E2B0E}">
      <dsp:nvSpPr>
        <dsp:cNvPr id="0" name=""/>
        <dsp:cNvSpPr/>
      </dsp:nvSpPr>
      <dsp:spPr>
        <a:xfrm>
          <a:off x="2288678" y="1498981"/>
          <a:ext cx="0" cy="324104"/>
        </a:xfrm>
        <a:prstGeom prst="line">
          <a:avLst/>
        </a:prstGeom>
        <a:noFill/>
        <a:ln w="12700" cap="rnd" cmpd="sng" algn="ctr">
          <a:solidFill>
            <a:schemeClr val="accent1">
              <a:shade val="90000"/>
              <a:hueOff val="93466"/>
              <a:satOff val="1924"/>
              <a:lumOff val="8231"/>
              <a:alphaOff val="0"/>
            </a:schemeClr>
          </a:solidFill>
          <a:prstDash val="dash"/>
        </a:ln>
        <a:effectLst/>
      </dsp:spPr>
      <dsp:style>
        <a:lnRef idx="1">
          <a:scrgbClr r="0" g="0" b="0"/>
        </a:lnRef>
        <a:fillRef idx="0">
          <a:scrgbClr r="0" g="0" b="0"/>
        </a:fillRef>
        <a:effectRef idx="0">
          <a:scrgbClr r="0" g="0" b="0"/>
        </a:effectRef>
        <a:fontRef idx="minor"/>
      </dsp:style>
    </dsp:sp>
    <dsp:sp modelId="{A73181F6-69BB-4A47-8277-4671A45AC8C8}">
      <dsp:nvSpPr>
        <dsp:cNvPr id="0" name=""/>
        <dsp:cNvSpPr/>
      </dsp:nvSpPr>
      <dsp:spPr>
        <a:xfrm>
          <a:off x="2248165" y="1417955"/>
          <a:ext cx="81026" cy="81026"/>
        </a:xfrm>
        <a:prstGeom prst="ellips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804A27-188E-4A17-8FFE-97BCCA0597B8}">
      <dsp:nvSpPr>
        <dsp:cNvPr id="0" name=""/>
        <dsp:cNvSpPr/>
      </dsp:nvSpPr>
      <dsp:spPr>
        <a:xfrm>
          <a:off x="3658939" y="1823084"/>
          <a:ext cx="2740521" cy="405130"/>
        </a:xfrm>
        <a:prstGeom prst="rect">
          <a:avLst/>
        </a:prstGeom>
        <a:solidFill>
          <a:schemeClr val="accent1">
            <a:shade val="80000"/>
            <a:hueOff val="-209202"/>
            <a:satOff val="-828"/>
            <a:lumOff val="14774"/>
            <a:alphaOff val="0"/>
          </a:schemeClr>
        </a:solidFill>
        <a:ln w="12700" cap="flat" cmpd="sng" algn="ctr">
          <a:solidFill>
            <a:schemeClr val="accent1">
              <a:shade val="80000"/>
              <a:hueOff val="-209202"/>
              <a:satOff val="-828"/>
              <a:lumOff val="1477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r>
            <a:rPr lang="en-US" sz="1200" kern="1200" dirty="0"/>
            <a:t>INFO &amp; ROLES</a:t>
          </a:r>
        </a:p>
      </dsp:txBody>
      <dsp:txXfrm>
        <a:off x="3658939" y="1823084"/>
        <a:ext cx="2740521" cy="405130"/>
      </dsp:txXfrm>
    </dsp:sp>
    <dsp:sp modelId="{DF65791B-462E-4589-B98D-F60587330CA8}">
      <dsp:nvSpPr>
        <dsp:cNvPr id="0" name=""/>
        <dsp:cNvSpPr/>
      </dsp:nvSpPr>
      <dsp:spPr>
        <a:xfrm>
          <a:off x="2745432" y="2633345"/>
          <a:ext cx="4567535" cy="1417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1440" rIns="0" bIns="0" numCol="1" spcCol="1270" anchor="t" anchorCtr="1">
          <a:noAutofit/>
        </a:bodyPr>
        <a:lstStyle/>
        <a:p>
          <a:pPr marL="0" lvl="0" indent="0" algn="ctr" defTabSz="533400">
            <a:lnSpc>
              <a:spcPct val="90000"/>
            </a:lnSpc>
            <a:spcBef>
              <a:spcPct val="0"/>
            </a:spcBef>
            <a:spcAft>
              <a:spcPct val="35000"/>
            </a:spcAft>
            <a:buNone/>
          </a:pPr>
          <a:r>
            <a:rPr lang="en-US" sz="1200" kern="1200" dirty="0"/>
            <a:t>Each member will take you on an in-depth look of how they went about with things &amp; information on what inspired us will be shared</a:t>
          </a:r>
        </a:p>
      </dsp:txBody>
      <dsp:txXfrm>
        <a:off x="2745432" y="2633345"/>
        <a:ext cx="4567535" cy="1417955"/>
      </dsp:txXfrm>
    </dsp:sp>
    <dsp:sp modelId="{DBA410EB-5F61-4F46-92D9-C5B0AA59EE15}">
      <dsp:nvSpPr>
        <dsp:cNvPr id="0" name=""/>
        <dsp:cNvSpPr/>
      </dsp:nvSpPr>
      <dsp:spPr>
        <a:xfrm>
          <a:off x="5029199" y="2228215"/>
          <a:ext cx="0" cy="324104"/>
        </a:xfrm>
        <a:prstGeom prst="line">
          <a:avLst/>
        </a:prstGeom>
        <a:noFill/>
        <a:ln w="12700" cap="rnd" cmpd="sng" algn="ctr">
          <a:solidFill>
            <a:schemeClr val="accent1">
              <a:shade val="90000"/>
              <a:hueOff val="140199"/>
              <a:satOff val="2886"/>
              <a:lumOff val="12346"/>
              <a:alphaOff val="0"/>
            </a:schemeClr>
          </a:solidFill>
          <a:prstDash val="dash"/>
        </a:ln>
        <a:effectLst/>
      </dsp:spPr>
      <dsp:style>
        <a:lnRef idx="1">
          <a:scrgbClr r="0" g="0" b="0"/>
        </a:lnRef>
        <a:fillRef idx="0">
          <a:scrgbClr r="0" g="0" b="0"/>
        </a:fillRef>
        <a:effectRef idx="0">
          <a:scrgbClr r="0" g="0" b="0"/>
        </a:effectRef>
        <a:fontRef idx="minor"/>
      </dsp:style>
    </dsp:sp>
    <dsp:sp modelId="{E1220EDB-B75C-43A5-B862-97E4C09130A7}">
      <dsp:nvSpPr>
        <dsp:cNvPr id="0" name=""/>
        <dsp:cNvSpPr/>
      </dsp:nvSpPr>
      <dsp:spPr>
        <a:xfrm>
          <a:off x="4988687" y="2552319"/>
          <a:ext cx="81026" cy="81026"/>
        </a:xfrm>
        <a:prstGeom prst="ellipse">
          <a:avLst/>
        </a:prstGeom>
        <a:solidFill>
          <a:schemeClr val="accent1">
            <a:shade val="80000"/>
            <a:hueOff val="-209202"/>
            <a:satOff val="-828"/>
            <a:lumOff val="1477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6B79CB-1A41-4F5C-BF91-58D94BF93913}">
      <dsp:nvSpPr>
        <dsp:cNvPr id="0" name=""/>
        <dsp:cNvSpPr/>
      </dsp:nvSpPr>
      <dsp:spPr>
        <a:xfrm rot="5400000">
          <a:off x="7567156" y="655389"/>
          <a:ext cx="405130" cy="2740521"/>
        </a:xfrm>
        <a:prstGeom prst="round2SameRect">
          <a:avLst/>
        </a:prstGeom>
        <a:solidFill>
          <a:schemeClr val="accent1">
            <a:shade val="80000"/>
            <a:hueOff val="-418403"/>
            <a:satOff val="-1655"/>
            <a:lumOff val="29548"/>
            <a:alphaOff val="0"/>
          </a:schemeClr>
        </a:solidFill>
        <a:ln w="12700" cap="flat" cmpd="sng" algn="ctr">
          <a:solidFill>
            <a:schemeClr val="accent1">
              <a:shade val="80000"/>
              <a:hueOff val="-418403"/>
              <a:satOff val="-1655"/>
              <a:lumOff val="2954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r>
            <a:rPr lang="en-US" sz="1200" kern="1200" dirty="0"/>
            <a:t>CONCLUSION</a:t>
          </a:r>
        </a:p>
      </dsp:txBody>
      <dsp:txXfrm rot="-5400000">
        <a:off x="6399461" y="1842862"/>
        <a:ext cx="2720744" cy="365576"/>
      </dsp:txXfrm>
    </dsp:sp>
    <dsp:sp modelId="{B4723E2A-4FF1-452A-BD25-8EC364F15A6F}">
      <dsp:nvSpPr>
        <dsp:cNvPr id="0" name=""/>
        <dsp:cNvSpPr/>
      </dsp:nvSpPr>
      <dsp:spPr>
        <a:xfrm>
          <a:off x="5485953" y="0"/>
          <a:ext cx="4567535" cy="1417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1440" numCol="1" spcCol="1270" anchor="b" anchorCtr="1">
          <a:noAutofit/>
        </a:bodyPr>
        <a:lstStyle/>
        <a:p>
          <a:pPr marL="0" lvl="0" indent="0" algn="ctr" defTabSz="533400">
            <a:lnSpc>
              <a:spcPct val="90000"/>
            </a:lnSpc>
            <a:spcBef>
              <a:spcPct val="0"/>
            </a:spcBef>
            <a:spcAft>
              <a:spcPct val="35000"/>
            </a:spcAft>
            <a:buNone/>
          </a:pPr>
          <a:r>
            <a:rPr lang="en-US" sz="1200" kern="1200" dirty="0"/>
            <a:t>We take you on a short diagnostic of our systems &amp; how it is structured</a:t>
          </a:r>
        </a:p>
      </dsp:txBody>
      <dsp:txXfrm>
        <a:off x="5485953" y="0"/>
        <a:ext cx="4567535" cy="1417955"/>
      </dsp:txXfrm>
    </dsp:sp>
    <dsp:sp modelId="{440E9361-37D2-4157-AF38-7B49AD23708B}">
      <dsp:nvSpPr>
        <dsp:cNvPr id="0" name=""/>
        <dsp:cNvSpPr/>
      </dsp:nvSpPr>
      <dsp:spPr>
        <a:xfrm>
          <a:off x="7769721" y="1498981"/>
          <a:ext cx="0" cy="324104"/>
        </a:xfrm>
        <a:prstGeom prst="line">
          <a:avLst/>
        </a:prstGeom>
        <a:noFill/>
        <a:ln w="12700" cap="rnd" cmpd="sng" algn="ctr">
          <a:solidFill>
            <a:schemeClr val="accent1">
              <a:shade val="90000"/>
              <a:hueOff val="186931"/>
              <a:satOff val="3848"/>
              <a:lumOff val="16461"/>
              <a:alphaOff val="0"/>
            </a:schemeClr>
          </a:solidFill>
          <a:prstDash val="dash"/>
        </a:ln>
        <a:effectLst/>
      </dsp:spPr>
      <dsp:style>
        <a:lnRef idx="1">
          <a:scrgbClr r="0" g="0" b="0"/>
        </a:lnRef>
        <a:fillRef idx="0">
          <a:scrgbClr r="0" g="0" b="0"/>
        </a:fillRef>
        <a:effectRef idx="0">
          <a:scrgbClr r="0" g="0" b="0"/>
        </a:effectRef>
        <a:fontRef idx="minor"/>
      </dsp:style>
    </dsp:sp>
    <dsp:sp modelId="{C45E7B63-1C71-483E-A3A8-705CE86D4D8E}">
      <dsp:nvSpPr>
        <dsp:cNvPr id="0" name=""/>
        <dsp:cNvSpPr/>
      </dsp:nvSpPr>
      <dsp:spPr>
        <a:xfrm>
          <a:off x="7729208" y="1417955"/>
          <a:ext cx="81026" cy="81026"/>
        </a:xfrm>
        <a:prstGeom prst="ellipse">
          <a:avLst/>
        </a:prstGeom>
        <a:solidFill>
          <a:schemeClr val="accent1">
            <a:shade val="80000"/>
            <a:hueOff val="-418403"/>
            <a:satOff val="-1655"/>
            <a:lumOff val="2954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0FB6CD-F1A9-4662-96EF-54DC70372405}" type="datetimeFigureOut">
              <a:rPr lang="en-GB" smtClean="0"/>
              <a:t>30/09/2021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012D44-CA4D-4269-8287-0166A43C95EC}" type="slidenum">
              <a:rPr lang="en-GB" smtClean="0"/>
              <a:t>‹#›</a:t>
            </a:fld>
            <a:endParaRPr lang="en-GB"/>
          </a:p>
        </p:txBody>
      </p:sp>
    </p:spTree>
    <p:extLst>
      <p:ext uri="{BB962C8B-B14F-4D97-AF65-F5344CB8AC3E}">
        <p14:creationId xmlns:p14="http://schemas.microsoft.com/office/powerpoint/2010/main" val="1452413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C9A2909-6A4E-41F0-B54B-9650EADC80EC}" type="datetimeFigureOut">
              <a:rPr lang="en-GB" smtClean="0"/>
              <a:t>30/09/2021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1D75D65-35C0-4864-959A-3BBC4F28C08C}" type="slidenum">
              <a:rPr lang="en-GB" smtClean="0"/>
              <a:t>‹#›</a:t>
            </a:fld>
            <a:endParaRPr lang="en-GB"/>
          </a:p>
        </p:txBody>
      </p:sp>
    </p:spTree>
    <p:extLst>
      <p:ext uri="{BB962C8B-B14F-4D97-AF65-F5344CB8AC3E}">
        <p14:creationId xmlns:p14="http://schemas.microsoft.com/office/powerpoint/2010/main" val="3461966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9A2909-6A4E-41F0-B54B-9650EADC80EC}" type="datetimeFigureOut">
              <a:rPr lang="en-GB" smtClean="0"/>
              <a:t>30/09/2021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1D75D65-35C0-4864-959A-3BBC4F28C08C}" type="slidenum">
              <a:rPr lang="en-GB" smtClean="0"/>
              <a:t>‹#›</a:t>
            </a:fld>
            <a:endParaRPr lang="en-GB"/>
          </a:p>
        </p:txBody>
      </p:sp>
    </p:spTree>
    <p:extLst>
      <p:ext uri="{BB962C8B-B14F-4D97-AF65-F5344CB8AC3E}">
        <p14:creationId xmlns:p14="http://schemas.microsoft.com/office/powerpoint/2010/main" val="3870647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9A2909-6A4E-41F0-B54B-9650EADC80EC}" type="datetimeFigureOut">
              <a:rPr lang="en-GB" smtClean="0"/>
              <a:t>30/09/2021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1D75D65-35C0-4864-959A-3BBC4F28C08C}" type="slidenum">
              <a:rPr lang="en-GB" smtClean="0"/>
              <a:t>‹#›</a:t>
            </a:fld>
            <a:endParaRPr lang="en-GB"/>
          </a:p>
        </p:txBody>
      </p:sp>
    </p:spTree>
    <p:extLst>
      <p:ext uri="{BB962C8B-B14F-4D97-AF65-F5344CB8AC3E}">
        <p14:creationId xmlns:p14="http://schemas.microsoft.com/office/powerpoint/2010/main" val="14913095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9/30/2021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2560272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DD82B9-B8EE-4375-B6FF-88FA6ABB15D9}" type="datetime1">
              <a:rPr lang="en-US" smtClean="0"/>
              <a:t>9/30/2021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71075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B2497495-0637-405E-AE64-5CC7506D51F5}" type="datetime1">
              <a:rPr lang="en-US" smtClean="0"/>
              <a:t>9/30/2021</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0164192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9/30/2021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976888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9/30/2021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93736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9/30/2021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098151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9/30/2021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249473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82884F1-FFEA-405F-9602-3DCA865EDA4E}" type="datetime1">
              <a:rPr lang="en-US" smtClean="0"/>
              <a:t>9/30/2021</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235769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9A2909-6A4E-41F0-B54B-9650EADC80EC}" type="datetimeFigureOut">
              <a:rPr lang="en-GB" smtClean="0"/>
              <a:t>30/09/2021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1D75D65-35C0-4864-959A-3BBC4F28C08C}" type="slidenum">
              <a:rPr lang="en-GB" smtClean="0"/>
              <a:t>‹#›</a:t>
            </a:fld>
            <a:endParaRPr lang="en-GB"/>
          </a:p>
        </p:txBody>
      </p:sp>
    </p:spTree>
    <p:extLst>
      <p:ext uri="{BB962C8B-B14F-4D97-AF65-F5344CB8AC3E}">
        <p14:creationId xmlns:p14="http://schemas.microsoft.com/office/powerpoint/2010/main" val="24857422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9/30/2021</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566323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9/30/2021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008010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9/30/2021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33890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9A2909-6A4E-41F0-B54B-9650EADC80EC}" type="datetimeFigureOut">
              <a:rPr lang="en-GB" smtClean="0"/>
              <a:t>30/09/2021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1D75D65-35C0-4864-959A-3BBC4F28C08C}" type="slidenum">
              <a:rPr lang="en-GB" smtClean="0"/>
              <a:t>‹#›</a:t>
            </a:fld>
            <a:endParaRPr lang="en-GB"/>
          </a:p>
        </p:txBody>
      </p:sp>
    </p:spTree>
    <p:extLst>
      <p:ext uri="{BB962C8B-B14F-4D97-AF65-F5344CB8AC3E}">
        <p14:creationId xmlns:p14="http://schemas.microsoft.com/office/powerpoint/2010/main" val="3341109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C9A2909-6A4E-41F0-B54B-9650EADC80EC}" type="datetimeFigureOut">
              <a:rPr lang="en-GB" smtClean="0"/>
              <a:t>30/09/2021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1D75D65-35C0-4864-959A-3BBC4F28C08C}" type="slidenum">
              <a:rPr lang="en-GB" smtClean="0"/>
              <a:t>‹#›</a:t>
            </a:fld>
            <a:endParaRPr lang="en-GB"/>
          </a:p>
        </p:txBody>
      </p:sp>
    </p:spTree>
    <p:extLst>
      <p:ext uri="{BB962C8B-B14F-4D97-AF65-F5344CB8AC3E}">
        <p14:creationId xmlns:p14="http://schemas.microsoft.com/office/powerpoint/2010/main" val="1526328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C9A2909-6A4E-41F0-B54B-9650EADC80EC}" type="datetimeFigureOut">
              <a:rPr lang="en-GB" smtClean="0"/>
              <a:t>30/09/2021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1D75D65-35C0-4864-959A-3BBC4F28C08C}" type="slidenum">
              <a:rPr lang="en-GB" smtClean="0"/>
              <a:t>‹#›</a:t>
            </a:fld>
            <a:endParaRPr lang="en-GB"/>
          </a:p>
        </p:txBody>
      </p:sp>
    </p:spTree>
    <p:extLst>
      <p:ext uri="{BB962C8B-B14F-4D97-AF65-F5344CB8AC3E}">
        <p14:creationId xmlns:p14="http://schemas.microsoft.com/office/powerpoint/2010/main" val="1030063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C9A2909-6A4E-41F0-B54B-9650EADC80EC}" type="datetimeFigureOut">
              <a:rPr lang="en-GB" smtClean="0"/>
              <a:t>30/09/2021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1D75D65-35C0-4864-959A-3BBC4F28C08C}" type="slidenum">
              <a:rPr lang="en-GB" smtClean="0"/>
              <a:t>‹#›</a:t>
            </a:fld>
            <a:endParaRPr lang="en-GB"/>
          </a:p>
        </p:txBody>
      </p:sp>
    </p:spTree>
    <p:extLst>
      <p:ext uri="{BB962C8B-B14F-4D97-AF65-F5344CB8AC3E}">
        <p14:creationId xmlns:p14="http://schemas.microsoft.com/office/powerpoint/2010/main" val="195976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9A2909-6A4E-41F0-B54B-9650EADC80EC}" type="datetimeFigureOut">
              <a:rPr lang="en-GB" smtClean="0"/>
              <a:t>30/09/2021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1D75D65-35C0-4864-959A-3BBC4F28C08C}" type="slidenum">
              <a:rPr lang="en-GB" smtClean="0"/>
              <a:t>‹#›</a:t>
            </a:fld>
            <a:endParaRPr lang="en-GB"/>
          </a:p>
        </p:txBody>
      </p:sp>
    </p:spTree>
    <p:extLst>
      <p:ext uri="{BB962C8B-B14F-4D97-AF65-F5344CB8AC3E}">
        <p14:creationId xmlns:p14="http://schemas.microsoft.com/office/powerpoint/2010/main" val="451696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C9A2909-6A4E-41F0-B54B-9650EADC80EC}" type="datetimeFigureOut">
              <a:rPr lang="en-GB" smtClean="0"/>
              <a:t>30/09/2021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1D75D65-35C0-4864-959A-3BBC4F28C08C}" type="slidenum">
              <a:rPr lang="en-GB" smtClean="0"/>
              <a:t>‹#›</a:t>
            </a:fld>
            <a:endParaRPr lang="en-GB"/>
          </a:p>
        </p:txBody>
      </p:sp>
    </p:spTree>
    <p:extLst>
      <p:ext uri="{BB962C8B-B14F-4D97-AF65-F5344CB8AC3E}">
        <p14:creationId xmlns:p14="http://schemas.microsoft.com/office/powerpoint/2010/main" val="423356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C9A2909-6A4E-41F0-B54B-9650EADC80EC}" type="datetimeFigureOut">
              <a:rPr lang="en-GB" smtClean="0"/>
              <a:t>30/09/2021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1D75D65-35C0-4864-959A-3BBC4F28C08C}" type="slidenum">
              <a:rPr lang="en-GB" smtClean="0"/>
              <a:t>‹#›</a:t>
            </a:fld>
            <a:endParaRPr lang="en-GB"/>
          </a:p>
        </p:txBody>
      </p:sp>
    </p:spTree>
    <p:extLst>
      <p:ext uri="{BB962C8B-B14F-4D97-AF65-F5344CB8AC3E}">
        <p14:creationId xmlns:p14="http://schemas.microsoft.com/office/powerpoint/2010/main" val="2226186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9A2909-6A4E-41F0-B54B-9650EADC80EC}" type="datetimeFigureOut">
              <a:rPr lang="en-GB" smtClean="0"/>
              <a:t>30/09/2021</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D75D65-35C0-4864-959A-3BBC4F28C08C}" type="slidenum">
              <a:rPr lang="en-GB" smtClean="0"/>
              <a:t>‹#›</a:t>
            </a:fld>
            <a:endParaRPr lang="en-GB"/>
          </a:p>
        </p:txBody>
      </p:sp>
    </p:spTree>
    <p:extLst>
      <p:ext uri="{BB962C8B-B14F-4D97-AF65-F5344CB8AC3E}">
        <p14:creationId xmlns:p14="http://schemas.microsoft.com/office/powerpoint/2010/main" val="509556309"/>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D291B17-9318-49DB-B28B-6E5994AE9581}" type="datetime1">
              <a:rPr lang="en-US" smtClean="0"/>
              <a:t>9/30/2021</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232607227"/>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7.png"/><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See the source image">
            <a:extLst>
              <a:ext uri="{FF2B5EF4-FFF2-40B4-BE49-F238E27FC236}">
                <a16:creationId xmlns:a16="http://schemas.microsoft.com/office/drawing/2014/main" id="{985D110B-4403-4B27-ADF7-BCB70FFD53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7345D97-8F18-4CEC-B24E-DE59FC0522E0}"/>
              </a:ext>
            </a:extLst>
          </p:cNvPr>
          <p:cNvSpPr>
            <a:spLocks noGrp="1"/>
          </p:cNvSpPr>
          <p:nvPr>
            <p:ph type="ctrTitle"/>
          </p:nvPr>
        </p:nvSpPr>
        <p:spPr>
          <a:xfrm>
            <a:off x="1524000" y="627017"/>
            <a:ext cx="9144000" cy="1343661"/>
          </a:xfrm>
        </p:spPr>
        <p:txBody>
          <a:bodyPr/>
          <a:lstStyle/>
          <a:p>
            <a:r>
              <a:rPr lang="en-GB" b="1" dirty="0">
                <a:solidFill>
                  <a:srgbClr val="C00000"/>
                </a:solidFill>
                <a:latin typeface="Kumar One" panose="00000500000000000000" pitchFamily="2" charset="0"/>
                <a:cs typeface="Kumar One" panose="00000500000000000000" pitchFamily="2" charset="0"/>
              </a:rPr>
              <a:t>Real World Project</a:t>
            </a:r>
          </a:p>
        </p:txBody>
      </p:sp>
      <p:sp>
        <p:nvSpPr>
          <p:cNvPr id="3" name="Subtitle 2">
            <a:extLst>
              <a:ext uri="{FF2B5EF4-FFF2-40B4-BE49-F238E27FC236}">
                <a16:creationId xmlns:a16="http://schemas.microsoft.com/office/drawing/2014/main" id="{0AF931D7-17D7-48DD-9253-3135E754E021}"/>
              </a:ext>
            </a:extLst>
          </p:cNvPr>
          <p:cNvSpPr>
            <a:spLocks noGrp="1"/>
          </p:cNvSpPr>
          <p:nvPr>
            <p:ph type="subTitle" idx="1"/>
          </p:nvPr>
        </p:nvSpPr>
        <p:spPr>
          <a:xfrm>
            <a:off x="1524000" y="1970678"/>
            <a:ext cx="9144000" cy="403905"/>
          </a:xfrm>
        </p:spPr>
        <p:txBody>
          <a:bodyPr>
            <a:normAutofit lnSpcReduction="10000"/>
          </a:bodyPr>
          <a:lstStyle/>
          <a:p>
            <a:r>
              <a:rPr lang="en-GB" dirty="0">
                <a:solidFill>
                  <a:srgbClr val="C00000"/>
                </a:solidFill>
                <a:latin typeface="Impact" panose="020B0806030902050204" pitchFamily="34" charset="0"/>
              </a:rPr>
              <a:t>GROUP REPORT &amp; SUMMARY OF ACTIVITIES</a:t>
            </a:r>
          </a:p>
        </p:txBody>
      </p:sp>
      <p:sp>
        <p:nvSpPr>
          <p:cNvPr id="4" name="TextBox 3">
            <a:extLst>
              <a:ext uri="{FF2B5EF4-FFF2-40B4-BE49-F238E27FC236}">
                <a16:creationId xmlns:a16="http://schemas.microsoft.com/office/drawing/2014/main" id="{D418EC2B-D655-488E-8950-C8EE4DF8E8DE}"/>
              </a:ext>
            </a:extLst>
          </p:cNvPr>
          <p:cNvSpPr txBox="1"/>
          <p:nvPr/>
        </p:nvSpPr>
        <p:spPr>
          <a:xfrm>
            <a:off x="3311434" y="2597695"/>
            <a:ext cx="5569132" cy="1077218"/>
          </a:xfrm>
          <a:prstGeom prst="rect">
            <a:avLst/>
          </a:prstGeom>
          <a:noFill/>
        </p:spPr>
        <p:txBody>
          <a:bodyPr wrap="square" rtlCol="0">
            <a:spAutoFit/>
          </a:bodyPr>
          <a:lstStyle/>
          <a:p>
            <a:pPr algn="ctr"/>
            <a:r>
              <a:rPr lang="en-GB" sz="3200" dirty="0">
                <a:solidFill>
                  <a:srgbClr val="C00000"/>
                </a:solidFill>
                <a:latin typeface="Kumar One" panose="00000500000000000000" pitchFamily="2" charset="0"/>
                <a:cs typeface="Kumar One" panose="00000500000000000000" pitchFamily="2" charset="0"/>
              </a:rPr>
              <a:t>XPERT HEALTH</a:t>
            </a:r>
          </a:p>
          <a:p>
            <a:pPr algn="ctr"/>
            <a:r>
              <a:rPr lang="en-GB" sz="3200" dirty="0">
                <a:solidFill>
                  <a:srgbClr val="C00000"/>
                </a:solidFill>
                <a:latin typeface="Kumar One" panose="00000500000000000000" pitchFamily="2" charset="0"/>
                <a:cs typeface="Kumar One" panose="00000500000000000000" pitchFamily="2" charset="0"/>
              </a:rPr>
              <a:t>CARE</a:t>
            </a:r>
          </a:p>
        </p:txBody>
      </p:sp>
    </p:spTree>
    <p:extLst>
      <p:ext uri="{BB962C8B-B14F-4D97-AF65-F5344CB8AC3E}">
        <p14:creationId xmlns:p14="http://schemas.microsoft.com/office/powerpoint/2010/main" val="2471522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C6626-1A6D-42EF-B1E7-192B9D81A087}"/>
              </a:ext>
            </a:extLst>
          </p:cNvPr>
          <p:cNvSpPr>
            <a:spLocks noGrp="1"/>
          </p:cNvSpPr>
          <p:nvPr>
            <p:ph type="title"/>
          </p:nvPr>
        </p:nvSpPr>
        <p:spPr>
          <a:xfrm>
            <a:off x="838200" y="365125"/>
            <a:ext cx="10515600" cy="1480608"/>
          </a:xfrm>
        </p:spPr>
        <p:txBody>
          <a:bodyPr>
            <a:normAutofit fontScale="90000"/>
          </a:bodyPr>
          <a:lstStyle/>
          <a:p>
            <a:pPr algn="ctr">
              <a:lnSpc>
                <a:spcPct val="150000"/>
              </a:lnSpc>
            </a:pPr>
            <a:r>
              <a:rPr lang="en-GB" dirty="0">
                <a:latin typeface="Kumar One" panose="00000500000000000000" pitchFamily="2" charset="0"/>
                <a:cs typeface="Kumar One" panose="00000500000000000000" pitchFamily="2" charset="0"/>
              </a:rPr>
              <a:t>How the system Works</a:t>
            </a:r>
            <a:br>
              <a:rPr lang="en-GB" dirty="0">
                <a:latin typeface="Kumar One" panose="00000500000000000000" pitchFamily="2" charset="0"/>
                <a:cs typeface="Kumar One" panose="00000500000000000000" pitchFamily="2" charset="0"/>
              </a:rPr>
            </a:br>
            <a:r>
              <a:rPr lang="en-GB" dirty="0">
                <a:latin typeface="Kumar One" panose="00000500000000000000" pitchFamily="2" charset="0"/>
                <a:cs typeface="Kumar One" panose="00000500000000000000" pitchFamily="2" charset="0"/>
              </a:rPr>
              <a:t>(case Diagram)</a:t>
            </a:r>
          </a:p>
        </p:txBody>
      </p:sp>
      <p:pic>
        <p:nvPicPr>
          <p:cNvPr id="5" name="Content Placeholder 4">
            <a:extLst>
              <a:ext uri="{FF2B5EF4-FFF2-40B4-BE49-F238E27FC236}">
                <a16:creationId xmlns:a16="http://schemas.microsoft.com/office/drawing/2014/main" id="{1C419488-C55D-4F61-834F-04F9F131BFD7}"/>
              </a:ext>
            </a:extLst>
          </p:cNvPr>
          <p:cNvPicPr>
            <a:picLocks noGrp="1" noChangeAspect="1"/>
          </p:cNvPicPr>
          <p:nvPr>
            <p:ph idx="1"/>
          </p:nvPr>
        </p:nvPicPr>
        <p:blipFill>
          <a:blip r:embed="rId2"/>
          <a:stretch>
            <a:fillRect/>
          </a:stretch>
        </p:blipFill>
        <p:spPr>
          <a:xfrm>
            <a:off x="2311400" y="2039937"/>
            <a:ext cx="7493000" cy="435133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3890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49C37-A1C2-4720-AB05-4A1DFC18AA45}"/>
              </a:ext>
            </a:extLst>
          </p:cNvPr>
          <p:cNvSpPr>
            <a:spLocks noGrp="1"/>
          </p:cNvSpPr>
          <p:nvPr>
            <p:ph type="title"/>
          </p:nvPr>
        </p:nvSpPr>
        <p:spPr>
          <a:xfrm>
            <a:off x="838200" y="365126"/>
            <a:ext cx="10515600" cy="1167342"/>
          </a:xfrm>
        </p:spPr>
        <p:txBody>
          <a:bodyPr/>
          <a:lstStyle/>
          <a:p>
            <a:pPr algn="ctr"/>
            <a:r>
              <a:rPr lang="en-GB" dirty="0">
                <a:latin typeface="Kumar One" panose="00000500000000000000" pitchFamily="2" charset="0"/>
                <a:cs typeface="Kumar One" panose="00000500000000000000" pitchFamily="2" charset="0"/>
              </a:rPr>
              <a:t>THE CLASS DIAGRAM</a:t>
            </a:r>
          </a:p>
        </p:txBody>
      </p:sp>
      <p:pic>
        <p:nvPicPr>
          <p:cNvPr id="5" name="Content Placeholder 4">
            <a:extLst>
              <a:ext uri="{FF2B5EF4-FFF2-40B4-BE49-F238E27FC236}">
                <a16:creationId xmlns:a16="http://schemas.microsoft.com/office/drawing/2014/main" id="{1E713D44-91BF-454C-8AE1-AF6C0BBB93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0" y="1597025"/>
            <a:ext cx="9144000" cy="435133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60748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E7B2-5202-4C32-A678-7F2D86E43921}"/>
              </a:ext>
            </a:extLst>
          </p:cNvPr>
          <p:cNvSpPr>
            <a:spLocks noGrp="1"/>
          </p:cNvSpPr>
          <p:nvPr>
            <p:ph type="title"/>
          </p:nvPr>
        </p:nvSpPr>
        <p:spPr/>
        <p:txBody>
          <a:bodyPr/>
          <a:lstStyle/>
          <a:p>
            <a:endParaRPr lang="en-GB" dirty="0"/>
          </a:p>
        </p:txBody>
      </p:sp>
      <p:pic>
        <p:nvPicPr>
          <p:cNvPr id="5" name="Content Placeholder 4">
            <a:extLst>
              <a:ext uri="{FF2B5EF4-FFF2-40B4-BE49-F238E27FC236}">
                <a16:creationId xmlns:a16="http://schemas.microsoft.com/office/drawing/2014/main" id="{DDFFF53B-6F8F-49FC-B3BC-0FD84FB9CB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660" y="0"/>
            <a:ext cx="12247660" cy="6858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541532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01311-123C-4AB4-B725-0988E08C905B}"/>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306607FD-7B0C-4F81-918A-47AFC964D3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
            <a:ext cx="12192000" cy="685800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84308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F4C68-B35B-4919-BC02-A75541D36BB0}"/>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EF7B2963-0D69-417A-A250-186B4E825A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957931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5E0F8-A6A4-4E20-9824-E3FE098C7B92}"/>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BAF91CD1-754E-4BA0-93E6-CFB8C6F1DC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799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24592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A2EEA-E00C-419B-85D5-AB320A424C2A}"/>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DBD758D3-F7DB-459E-B9B4-55D45C95C3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9777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0AECE-4769-40BE-A201-7E7D4DC84900}"/>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4E87CFB5-1360-4675-8699-05162E5E88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196125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53AB9-F5A5-437A-AA87-1FD69690D3A8}"/>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8C8883CC-DF86-427E-B8FE-192CE41A63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691764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37B9C-2174-4132-AA8E-86E0B0E1EC02}"/>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6E7516BE-93E9-45D7-933C-02F24AD618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79602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00B67-544B-4FE7-B330-2BC216EC23B5}"/>
              </a:ext>
            </a:extLst>
          </p:cNvPr>
          <p:cNvSpPr>
            <a:spLocks noGrp="1"/>
          </p:cNvSpPr>
          <p:nvPr>
            <p:ph type="title"/>
          </p:nvPr>
        </p:nvSpPr>
        <p:spPr/>
        <p:txBody>
          <a:bodyPr/>
          <a:lstStyle/>
          <a:p>
            <a:endParaRPr lang="en-GB"/>
          </a:p>
        </p:txBody>
      </p:sp>
      <p:pic>
        <p:nvPicPr>
          <p:cNvPr id="4" name="Logo-3-[remix]">
            <a:hlinkClick r:id="" action="ppaction://media"/>
            <a:extLst>
              <a:ext uri="{FF2B5EF4-FFF2-40B4-BE49-F238E27FC236}">
                <a16:creationId xmlns:a16="http://schemas.microsoft.com/office/drawing/2014/main" id="{291CFC7D-D3A5-434E-ADED-3CBF053B864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6858000"/>
          </a:xfrm>
        </p:spPr>
      </p:pic>
    </p:spTree>
    <p:extLst>
      <p:ext uri="{BB962C8B-B14F-4D97-AF65-F5344CB8AC3E}">
        <p14:creationId xmlns:p14="http://schemas.microsoft.com/office/powerpoint/2010/main" val="3976631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BF7AB-52F5-4040-9FEA-FC2DFA722B99}"/>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0A2B2D55-47B5-4D44-B670-E346E5DA37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599470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63026-FFBF-4980-A725-9B848F4FD27E}"/>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A38FD2E5-AF8A-4979-B719-BED62F041D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55610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D6D8B-9740-4181-A3E9-37FED3FBC4AC}"/>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1879AA89-BF1A-4AEC-BE69-22DE6E4731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92912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DDF23-E4A9-40AB-92F7-859B6E48B96C}"/>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638CF616-3EA6-4782-A9F7-E79764958D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715712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95DCE-E96E-4B78-A7DF-22A7AC27545D}"/>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BB2DCD64-71D4-438C-ACBB-B133DC0D68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89711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A5432-5EC2-4477-A428-74855FA8FDA2}"/>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3A5661F7-B0CE-4759-A857-ADBD34C374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330215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8F2C9-7D24-493D-B539-3303C81D2CCA}"/>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9E77B839-8615-4D14-81A6-EFBE783797C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21637"/>
          <a:stretch/>
        </p:blipFill>
        <p:spPr>
          <a:xfrm>
            <a:off x="0" y="0"/>
            <a:ext cx="12192000" cy="6858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782138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8813D-44B9-4B7A-A2EF-30ACD1ECBBE2}"/>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FCAE7F69-84D7-4488-A5A1-858A1FC62DD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21871"/>
          <a:stretch/>
        </p:blipFill>
        <p:spPr>
          <a:xfrm>
            <a:off x="0" y="0"/>
            <a:ext cx="12192000" cy="6858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12017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93F40-C8B4-45C0-8385-B4D1EACE1361}"/>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C397CF16-2061-4513-AF4B-B5299A75BE7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21403"/>
          <a:stretch/>
        </p:blipFill>
        <p:spPr>
          <a:xfrm>
            <a:off x="0" y="0"/>
            <a:ext cx="12192000" cy="6858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06556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r>
              <a:rPr lang="en-US" sz="4800" i="1" dirty="0">
                <a:solidFill>
                  <a:schemeClr val="tx1">
                    <a:lumMod val="95000"/>
                    <a:lumOff val="5000"/>
                  </a:schemeClr>
                </a:solidFill>
              </a:rPr>
              <a:t>“</a:t>
            </a:r>
            <a:r>
              <a:rPr lang="en-GB" sz="4800" i="1" dirty="0">
                <a:solidFill>
                  <a:schemeClr val="tx1">
                    <a:lumMod val="95000"/>
                    <a:lumOff val="5000"/>
                  </a:schemeClr>
                </a:solidFill>
              </a:rPr>
              <a:t>Time is generally the best doctor.”</a:t>
            </a:r>
            <a:endParaRPr lang="en-US" sz="4800" i="1" dirty="0">
              <a:solidFill>
                <a:schemeClr val="tx1">
                  <a:lumMod val="95000"/>
                  <a:lumOff val="5000"/>
                </a:schemeClr>
              </a:solidFill>
            </a:endParaRP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 Neil Armstrong</a:t>
            </a:r>
          </a:p>
        </p:txBody>
      </p:sp>
    </p:spTree>
    <p:extLst>
      <p:ext uri="{BB962C8B-B14F-4D97-AF65-F5344CB8AC3E}">
        <p14:creationId xmlns:p14="http://schemas.microsoft.com/office/powerpoint/2010/main" val="2545151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p:txBody>
          <a:bodyPr/>
          <a:lstStyle/>
          <a:p>
            <a:pPr algn="ctr"/>
            <a:r>
              <a:rPr lang="en-US" dirty="0">
                <a:latin typeface="Abril Fatface" panose="02000503000000020003" pitchFamily="2" charset="0"/>
              </a:rPr>
              <a:t>CONTENT</a:t>
            </a:r>
          </a:p>
        </p:txBody>
      </p:sp>
      <p:graphicFrame>
        <p:nvGraphicFramePr>
          <p:cNvPr id="4" name="Content Placeholder 2" descr="timeline">
            <a:extLst>
              <a:ext uri="{FF2B5EF4-FFF2-40B4-BE49-F238E27FC236}">
                <a16:creationId xmlns:a16="http://schemas.microsoft.com/office/drawing/2014/main" id="{FF3F0D82-0AA6-45C3-8367-955CBFA02ED6}"/>
              </a:ext>
            </a:extLst>
          </p:cNvPr>
          <p:cNvGraphicFramePr>
            <a:graphicFrameLocks noGrp="1"/>
          </p:cNvGraphicFramePr>
          <p:nvPr>
            <p:ph idx="1"/>
            <p:extLst>
              <p:ext uri="{D42A27DB-BD31-4B8C-83A1-F6EECF244321}">
                <p14:modId xmlns:p14="http://schemas.microsoft.com/office/powerpoint/2010/main" val="3132528551"/>
              </p:ext>
            </p:extLst>
          </p:nvPr>
        </p:nvGraphicFramePr>
        <p:xfrm>
          <a:off x="1063752" y="1708150"/>
          <a:ext cx="10058400" cy="4051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2" name="Picture 4" descr="Strawberry free icon">
            <a:extLst>
              <a:ext uri="{FF2B5EF4-FFF2-40B4-BE49-F238E27FC236}">
                <a16:creationId xmlns:a16="http://schemas.microsoft.com/office/drawing/2014/main" id="{F6022AE0-27D7-4F48-BBF8-2EA3B1EDC8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7600" y="984504"/>
            <a:ext cx="6096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7846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71AC431-90B7-4726-A717-2C57982505E9}"/>
              </a:ext>
            </a:extLst>
          </p:cNvPr>
          <p:cNvSpPr/>
          <p:nvPr/>
        </p:nvSpPr>
        <p:spPr>
          <a:xfrm>
            <a:off x="0" y="1754776"/>
            <a:ext cx="12192000" cy="34050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97A578E-9C77-4A8D-87E3-FDA1CAF314B6}"/>
              </a:ext>
            </a:extLst>
          </p:cNvPr>
          <p:cNvSpPr>
            <a:spLocks noGrp="1"/>
          </p:cNvSpPr>
          <p:nvPr>
            <p:ph type="title"/>
          </p:nvPr>
        </p:nvSpPr>
        <p:spPr>
          <a:xfrm>
            <a:off x="4497977" y="329416"/>
            <a:ext cx="3196046" cy="1425360"/>
          </a:xfrm>
        </p:spPr>
        <p:txBody>
          <a:bodyPr>
            <a:normAutofit/>
          </a:bodyPr>
          <a:lstStyle/>
          <a:p>
            <a:pPr algn="ctr"/>
            <a:r>
              <a:rPr lang="en-GB" sz="3600" dirty="0">
                <a:latin typeface="Kumar One" panose="00000500000000000000" pitchFamily="2" charset="0"/>
                <a:cs typeface="Kumar One" panose="00000500000000000000" pitchFamily="2" charset="0"/>
              </a:rPr>
              <a:t>Samuel</a:t>
            </a:r>
            <a:br>
              <a:rPr lang="en-GB" sz="3600" dirty="0">
                <a:latin typeface="Kumar One" panose="00000500000000000000" pitchFamily="2" charset="0"/>
                <a:cs typeface="Kumar One" panose="00000500000000000000" pitchFamily="2" charset="0"/>
              </a:rPr>
            </a:br>
            <a:r>
              <a:rPr lang="en-GB" sz="3600" dirty="0">
                <a:latin typeface="Kumar One" panose="00000500000000000000" pitchFamily="2" charset="0"/>
                <a:cs typeface="Kumar One" panose="00000500000000000000" pitchFamily="2" charset="0"/>
              </a:rPr>
              <a:t>Owusu</a:t>
            </a:r>
          </a:p>
        </p:txBody>
      </p:sp>
      <p:sp>
        <p:nvSpPr>
          <p:cNvPr id="3" name="Content Placeholder 2">
            <a:extLst>
              <a:ext uri="{FF2B5EF4-FFF2-40B4-BE49-F238E27FC236}">
                <a16:creationId xmlns:a16="http://schemas.microsoft.com/office/drawing/2014/main" id="{D2EA04CC-4350-4E9F-B97A-04BD861A0FD5}"/>
              </a:ext>
            </a:extLst>
          </p:cNvPr>
          <p:cNvSpPr>
            <a:spLocks noGrp="1"/>
          </p:cNvSpPr>
          <p:nvPr>
            <p:ph idx="1"/>
          </p:nvPr>
        </p:nvSpPr>
        <p:spPr>
          <a:xfrm>
            <a:off x="2499359" y="2232660"/>
            <a:ext cx="7193282" cy="2392680"/>
          </a:xfrm>
        </p:spPr>
        <p:txBody>
          <a:bodyPr>
            <a:normAutofit/>
          </a:bodyPr>
          <a:lstStyle/>
          <a:p>
            <a:r>
              <a:rPr lang="en-GB" sz="2400" dirty="0">
                <a:latin typeface="Abril Fatface" panose="02000503000000020003" pitchFamily="2" charset="0"/>
              </a:rPr>
              <a:t>What did I do ?</a:t>
            </a:r>
          </a:p>
          <a:p>
            <a:r>
              <a:rPr lang="en-GB" sz="2400" dirty="0">
                <a:latin typeface="Abril Fatface" panose="02000503000000020003" pitchFamily="2" charset="0"/>
              </a:rPr>
              <a:t>How was my relationship with my group members like ?</a:t>
            </a:r>
          </a:p>
          <a:p>
            <a:r>
              <a:rPr lang="en-GB" sz="2400" dirty="0">
                <a:latin typeface="Abril Fatface" panose="02000503000000020003" pitchFamily="2" charset="0"/>
              </a:rPr>
              <a:t>What were my challenges ?</a:t>
            </a:r>
          </a:p>
          <a:p>
            <a:r>
              <a:rPr lang="en-GB" sz="2400" dirty="0">
                <a:latin typeface="Abril Fatface" panose="02000503000000020003" pitchFamily="2" charset="0"/>
              </a:rPr>
              <a:t>What would I have done better ?</a:t>
            </a:r>
          </a:p>
        </p:txBody>
      </p:sp>
    </p:spTree>
    <p:extLst>
      <p:ext uri="{BB962C8B-B14F-4D97-AF65-F5344CB8AC3E}">
        <p14:creationId xmlns:p14="http://schemas.microsoft.com/office/powerpoint/2010/main" val="23962683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r>
              <a:rPr lang="en-US" sz="4800" i="1" dirty="0">
                <a:solidFill>
                  <a:schemeClr val="tx1">
                    <a:lumMod val="95000"/>
                    <a:lumOff val="5000"/>
                  </a:schemeClr>
                </a:solidFill>
              </a:rPr>
              <a:t>“it will be abnormal to be normal when the whole world goes crazy.”</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 Neil Armstrong</a:t>
            </a:r>
          </a:p>
        </p:txBody>
      </p:sp>
    </p:spTree>
    <p:extLst>
      <p:ext uri="{BB962C8B-B14F-4D97-AF65-F5344CB8AC3E}">
        <p14:creationId xmlns:p14="http://schemas.microsoft.com/office/powerpoint/2010/main" val="36970348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71AC431-90B7-4726-A717-2C57982505E9}"/>
              </a:ext>
            </a:extLst>
          </p:cNvPr>
          <p:cNvSpPr/>
          <p:nvPr/>
        </p:nvSpPr>
        <p:spPr>
          <a:xfrm>
            <a:off x="0" y="1754776"/>
            <a:ext cx="12192000" cy="34050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97A578E-9C77-4A8D-87E3-FDA1CAF314B6}"/>
              </a:ext>
            </a:extLst>
          </p:cNvPr>
          <p:cNvSpPr>
            <a:spLocks noGrp="1"/>
          </p:cNvSpPr>
          <p:nvPr>
            <p:ph type="title"/>
          </p:nvPr>
        </p:nvSpPr>
        <p:spPr>
          <a:xfrm>
            <a:off x="4497977" y="329416"/>
            <a:ext cx="3196046" cy="1425360"/>
          </a:xfrm>
        </p:spPr>
        <p:txBody>
          <a:bodyPr>
            <a:normAutofit/>
          </a:bodyPr>
          <a:lstStyle/>
          <a:p>
            <a:pPr algn="ctr"/>
            <a:r>
              <a:rPr lang="en-GB" sz="3600" dirty="0">
                <a:latin typeface="Kumar One" panose="00000500000000000000" pitchFamily="2" charset="0"/>
                <a:cs typeface="Kumar One" panose="00000500000000000000" pitchFamily="2" charset="0"/>
              </a:rPr>
              <a:t>Richmond</a:t>
            </a:r>
            <a:br>
              <a:rPr lang="en-GB" sz="3600" dirty="0">
                <a:latin typeface="Kumar One" panose="00000500000000000000" pitchFamily="2" charset="0"/>
                <a:cs typeface="Kumar One" panose="00000500000000000000" pitchFamily="2" charset="0"/>
              </a:rPr>
            </a:br>
            <a:r>
              <a:rPr lang="en-GB" sz="3600" dirty="0" err="1">
                <a:latin typeface="Kumar One" panose="00000500000000000000" pitchFamily="2" charset="0"/>
                <a:cs typeface="Kumar One" panose="00000500000000000000" pitchFamily="2" charset="0"/>
              </a:rPr>
              <a:t>Oberko</a:t>
            </a:r>
            <a:endParaRPr lang="en-GB" sz="3600" dirty="0">
              <a:latin typeface="Kumar One" panose="00000500000000000000" pitchFamily="2" charset="0"/>
              <a:cs typeface="Kumar One" panose="00000500000000000000" pitchFamily="2" charset="0"/>
            </a:endParaRPr>
          </a:p>
        </p:txBody>
      </p:sp>
      <p:sp>
        <p:nvSpPr>
          <p:cNvPr id="3" name="Content Placeholder 2">
            <a:extLst>
              <a:ext uri="{FF2B5EF4-FFF2-40B4-BE49-F238E27FC236}">
                <a16:creationId xmlns:a16="http://schemas.microsoft.com/office/drawing/2014/main" id="{D2EA04CC-4350-4E9F-B97A-04BD861A0FD5}"/>
              </a:ext>
            </a:extLst>
          </p:cNvPr>
          <p:cNvSpPr>
            <a:spLocks noGrp="1"/>
          </p:cNvSpPr>
          <p:nvPr>
            <p:ph idx="1"/>
          </p:nvPr>
        </p:nvSpPr>
        <p:spPr>
          <a:xfrm>
            <a:off x="2499359" y="2232660"/>
            <a:ext cx="7193282" cy="2392680"/>
          </a:xfrm>
        </p:spPr>
        <p:txBody>
          <a:bodyPr>
            <a:normAutofit/>
          </a:bodyPr>
          <a:lstStyle/>
          <a:p>
            <a:r>
              <a:rPr lang="en-GB" sz="2400" dirty="0">
                <a:latin typeface="Abril Fatface" panose="02000503000000020003" pitchFamily="2" charset="0"/>
              </a:rPr>
              <a:t>What did I do ?</a:t>
            </a:r>
          </a:p>
          <a:p>
            <a:r>
              <a:rPr lang="en-GB" sz="2400" dirty="0">
                <a:latin typeface="Abril Fatface" panose="02000503000000020003" pitchFamily="2" charset="0"/>
              </a:rPr>
              <a:t>How was my relationship with my group members like ?</a:t>
            </a:r>
          </a:p>
          <a:p>
            <a:r>
              <a:rPr lang="en-GB" sz="2400" dirty="0">
                <a:latin typeface="Abril Fatface" panose="02000503000000020003" pitchFamily="2" charset="0"/>
              </a:rPr>
              <a:t>What were my challenges ?</a:t>
            </a:r>
          </a:p>
          <a:p>
            <a:r>
              <a:rPr lang="en-GB" sz="2400" dirty="0">
                <a:latin typeface="Abril Fatface" panose="02000503000000020003" pitchFamily="2" charset="0"/>
              </a:rPr>
              <a:t>What would I have done better ?</a:t>
            </a:r>
          </a:p>
        </p:txBody>
      </p:sp>
    </p:spTree>
    <p:extLst>
      <p:ext uri="{BB962C8B-B14F-4D97-AF65-F5344CB8AC3E}">
        <p14:creationId xmlns:p14="http://schemas.microsoft.com/office/powerpoint/2010/main" val="21818389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endParaRPr lang="en-US" sz="4800" i="1" dirty="0">
              <a:solidFill>
                <a:srgbClr val="FFFFFF"/>
              </a:solidFill>
            </a:endParaRP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 Neil Armstrong</a:t>
            </a:r>
          </a:p>
        </p:txBody>
      </p:sp>
    </p:spTree>
    <p:extLst>
      <p:ext uri="{BB962C8B-B14F-4D97-AF65-F5344CB8AC3E}">
        <p14:creationId xmlns:p14="http://schemas.microsoft.com/office/powerpoint/2010/main" val="20973841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71AC431-90B7-4726-A717-2C57982505E9}"/>
              </a:ext>
            </a:extLst>
          </p:cNvPr>
          <p:cNvSpPr/>
          <p:nvPr/>
        </p:nvSpPr>
        <p:spPr>
          <a:xfrm>
            <a:off x="0" y="1754776"/>
            <a:ext cx="12192000" cy="34050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97A578E-9C77-4A8D-87E3-FDA1CAF314B6}"/>
              </a:ext>
            </a:extLst>
          </p:cNvPr>
          <p:cNvSpPr>
            <a:spLocks noGrp="1"/>
          </p:cNvSpPr>
          <p:nvPr>
            <p:ph type="title"/>
          </p:nvPr>
        </p:nvSpPr>
        <p:spPr>
          <a:xfrm>
            <a:off x="4497977" y="329416"/>
            <a:ext cx="3196046" cy="1425360"/>
          </a:xfrm>
        </p:spPr>
        <p:txBody>
          <a:bodyPr>
            <a:normAutofit/>
          </a:bodyPr>
          <a:lstStyle/>
          <a:p>
            <a:pPr algn="ctr"/>
            <a:r>
              <a:rPr lang="en-GB" sz="3600" dirty="0">
                <a:latin typeface="Kumar One" panose="00000500000000000000" pitchFamily="2" charset="0"/>
                <a:cs typeface="Kumar One" panose="00000500000000000000" pitchFamily="2" charset="0"/>
              </a:rPr>
              <a:t>Benjamin </a:t>
            </a:r>
            <a:br>
              <a:rPr lang="en-GB" sz="3600" dirty="0">
                <a:latin typeface="Kumar One" panose="00000500000000000000" pitchFamily="2" charset="0"/>
                <a:cs typeface="Kumar One" panose="00000500000000000000" pitchFamily="2" charset="0"/>
              </a:rPr>
            </a:br>
            <a:r>
              <a:rPr lang="en-GB" sz="3600" dirty="0">
                <a:latin typeface="Kumar One" panose="00000500000000000000" pitchFamily="2" charset="0"/>
                <a:cs typeface="Kumar One" panose="00000500000000000000" pitchFamily="2" charset="0"/>
              </a:rPr>
              <a:t>Azure</a:t>
            </a:r>
          </a:p>
        </p:txBody>
      </p:sp>
      <p:sp>
        <p:nvSpPr>
          <p:cNvPr id="3" name="Content Placeholder 2">
            <a:extLst>
              <a:ext uri="{FF2B5EF4-FFF2-40B4-BE49-F238E27FC236}">
                <a16:creationId xmlns:a16="http://schemas.microsoft.com/office/drawing/2014/main" id="{D2EA04CC-4350-4E9F-B97A-04BD861A0FD5}"/>
              </a:ext>
            </a:extLst>
          </p:cNvPr>
          <p:cNvSpPr>
            <a:spLocks noGrp="1"/>
          </p:cNvSpPr>
          <p:nvPr>
            <p:ph idx="1"/>
          </p:nvPr>
        </p:nvSpPr>
        <p:spPr>
          <a:xfrm>
            <a:off x="2499359" y="2232660"/>
            <a:ext cx="7193282" cy="2392680"/>
          </a:xfrm>
        </p:spPr>
        <p:txBody>
          <a:bodyPr>
            <a:normAutofit/>
          </a:bodyPr>
          <a:lstStyle/>
          <a:p>
            <a:r>
              <a:rPr lang="en-GB" sz="2400" dirty="0">
                <a:latin typeface="Abril Fatface" panose="02000503000000020003" pitchFamily="2" charset="0"/>
              </a:rPr>
              <a:t>What did I do ?</a:t>
            </a:r>
          </a:p>
          <a:p>
            <a:r>
              <a:rPr lang="en-GB" sz="2400" dirty="0">
                <a:latin typeface="Abril Fatface" panose="02000503000000020003" pitchFamily="2" charset="0"/>
              </a:rPr>
              <a:t>How was my relationship with my group members like ?</a:t>
            </a:r>
          </a:p>
          <a:p>
            <a:r>
              <a:rPr lang="en-GB" sz="2400" dirty="0">
                <a:latin typeface="Abril Fatface" panose="02000503000000020003" pitchFamily="2" charset="0"/>
              </a:rPr>
              <a:t>What were my challenges ?</a:t>
            </a:r>
          </a:p>
          <a:p>
            <a:r>
              <a:rPr lang="en-GB" sz="2400" dirty="0">
                <a:latin typeface="Abril Fatface" panose="02000503000000020003" pitchFamily="2" charset="0"/>
              </a:rPr>
              <a:t>What would I have done better ?</a:t>
            </a:r>
          </a:p>
        </p:txBody>
      </p:sp>
    </p:spTree>
    <p:extLst>
      <p:ext uri="{BB962C8B-B14F-4D97-AF65-F5344CB8AC3E}">
        <p14:creationId xmlns:p14="http://schemas.microsoft.com/office/powerpoint/2010/main" val="21491494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r>
              <a:rPr lang="en-US" sz="4800" i="1" dirty="0">
                <a:solidFill>
                  <a:schemeClr val="tx1">
                    <a:lumMod val="95000"/>
                    <a:lumOff val="5000"/>
                  </a:schemeClr>
                </a:solidFill>
              </a:rPr>
              <a:t>“a wise man can learn more from a foolish question than a fool from a wise answer.”</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 Neil Armstrong</a:t>
            </a:r>
          </a:p>
        </p:txBody>
      </p:sp>
    </p:spTree>
    <p:extLst>
      <p:ext uri="{BB962C8B-B14F-4D97-AF65-F5344CB8AC3E}">
        <p14:creationId xmlns:p14="http://schemas.microsoft.com/office/powerpoint/2010/main" val="34529041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71AC431-90B7-4726-A717-2C57982505E9}"/>
              </a:ext>
            </a:extLst>
          </p:cNvPr>
          <p:cNvSpPr/>
          <p:nvPr/>
        </p:nvSpPr>
        <p:spPr>
          <a:xfrm>
            <a:off x="0" y="1754776"/>
            <a:ext cx="12192000" cy="34050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97A578E-9C77-4A8D-87E3-FDA1CAF314B6}"/>
              </a:ext>
            </a:extLst>
          </p:cNvPr>
          <p:cNvSpPr>
            <a:spLocks noGrp="1"/>
          </p:cNvSpPr>
          <p:nvPr>
            <p:ph type="title"/>
          </p:nvPr>
        </p:nvSpPr>
        <p:spPr>
          <a:xfrm>
            <a:off x="4497977" y="329416"/>
            <a:ext cx="3196046" cy="1425360"/>
          </a:xfrm>
        </p:spPr>
        <p:txBody>
          <a:bodyPr>
            <a:normAutofit/>
          </a:bodyPr>
          <a:lstStyle/>
          <a:p>
            <a:pPr algn="ctr"/>
            <a:r>
              <a:rPr lang="en-GB" sz="3600" dirty="0">
                <a:latin typeface="Kumar One" panose="00000500000000000000" pitchFamily="2" charset="0"/>
                <a:cs typeface="Kumar One" panose="00000500000000000000" pitchFamily="2" charset="0"/>
              </a:rPr>
              <a:t>Shaibu</a:t>
            </a:r>
            <a:br>
              <a:rPr lang="en-GB" sz="3600" dirty="0">
                <a:latin typeface="Kumar One" panose="00000500000000000000" pitchFamily="2" charset="0"/>
                <a:cs typeface="Kumar One" panose="00000500000000000000" pitchFamily="2" charset="0"/>
              </a:rPr>
            </a:br>
            <a:r>
              <a:rPr lang="en-GB" sz="3600" dirty="0">
                <a:latin typeface="Kumar One" panose="00000500000000000000" pitchFamily="2" charset="0"/>
                <a:cs typeface="Kumar One" panose="00000500000000000000" pitchFamily="2" charset="0"/>
              </a:rPr>
              <a:t>Zidane</a:t>
            </a:r>
          </a:p>
        </p:txBody>
      </p:sp>
      <p:sp>
        <p:nvSpPr>
          <p:cNvPr id="3" name="Content Placeholder 2">
            <a:extLst>
              <a:ext uri="{FF2B5EF4-FFF2-40B4-BE49-F238E27FC236}">
                <a16:creationId xmlns:a16="http://schemas.microsoft.com/office/drawing/2014/main" id="{D2EA04CC-4350-4E9F-B97A-04BD861A0FD5}"/>
              </a:ext>
            </a:extLst>
          </p:cNvPr>
          <p:cNvSpPr>
            <a:spLocks noGrp="1"/>
          </p:cNvSpPr>
          <p:nvPr>
            <p:ph idx="1"/>
          </p:nvPr>
        </p:nvSpPr>
        <p:spPr>
          <a:xfrm>
            <a:off x="2499359" y="2232660"/>
            <a:ext cx="7193282" cy="2392680"/>
          </a:xfrm>
        </p:spPr>
        <p:txBody>
          <a:bodyPr>
            <a:normAutofit/>
          </a:bodyPr>
          <a:lstStyle/>
          <a:p>
            <a:r>
              <a:rPr lang="en-GB" sz="2400" dirty="0">
                <a:latin typeface="Abril Fatface" panose="02000503000000020003" pitchFamily="2" charset="0"/>
              </a:rPr>
              <a:t>What did I do ?</a:t>
            </a:r>
          </a:p>
          <a:p>
            <a:r>
              <a:rPr lang="en-GB" sz="2400" dirty="0">
                <a:latin typeface="Abril Fatface" panose="02000503000000020003" pitchFamily="2" charset="0"/>
              </a:rPr>
              <a:t>How was my relationship with my group members like ?</a:t>
            </a:r>
          </a:p>
          <a:p>
            <a:r>
              <a:rPr lang="en-GB" sz="2400" dirty="0">
                <a:latin typeface="Abril Fatface" panose="02000503000000020003" pitchFamily="2" charset="0"/>
              </a:rPr>
              <a:t>What were my challenges ?</a:t>
            </a:r>
          </a:p>
          <a:p>
            <a:r>
              <a:rPr lang="en-GB" sz="2400" dirty="0">
                <a:latin typeface="Abril Fatface" panose="02000503000000020003" pitchFamily="2" charset="0"/>
              </a:rPr>
              <a:t>What would I have done better ?</a:t>
            </a:r>
          </a:p>
        </p:txBody>
      </p:sp>
    </p:spTree>
    <p:extLst>
      <p:ext uri="{BB962C8B-B14F-4D97-AF65-F5344CB8AC3E}">
        <p14:creationId xmlns:p14="http://schemas.microsoft.com/office/powerpoint/2010/main" val="40246484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endParaRPr lang="en-US" sz="4800" i="1" dirty="0">
              <a:solidFill>
                <a:srgbClr val="FFFFFF"/>
              </a:solidFill>
            </a:endParaRP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 Neil Armstrong</a:t>
            </a:r>
          </a:p>
        </p:txBody>
      </p:sp>
    </p:spTree>
    <p:extLst>
      <p:ext uri="{BB962C8B-B14F-4D97-AF65-F5344CB8AC3E}">
        <p14:creationId xmlns:p14="http://schemas.microsoft.com/office/powerpoint/2010/main" val="1396742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71AC431-90B7-4726-A717-2C57982505E9}"/>
              </a:ext>
            </a:extLst>
          </p:cNvPr>
          <p:cNvSpPr/>
          <p:nvPr/>
        </p:nvSpPr>
        <p:spPr>
          <a:xfrm>
            <a:off x="0" y="1754776"/>
            <a:ext cx="12192000" cy="34050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97A578E-9C77-4A8D-87E3-FDA1CAF314B6}"/>
              </a:ext>
            </a:extLst>
          </p:cNvPr>
          <p:cNvSpPr>
            <a:spLocks noGrp="1"/>
          </p:cNvSpPr>
          <p:nvPr>
            <p:ph type="title"/>
          </p:nvPr>
        </p:nvSpPr>
        <p:spPr>
          <a:xfrm>
            <a:off x="4497977" y="329416"/>
            <a:ext cx="3196046" cy="1425360"/>
          </a:xfrm>
        </p:spPr>
        <p:txBody>
          <a:bodyPr>
            <a:normAutofit/>
          </a:bodyPr>
          <a:lstStyle/>
          <a:p>
            <a:pPr algn="ctr"/>
            <a:r>
              <a:rPr lang="en-GB" sz="3600" dirty="0">
                <a:latin typeface="Kumar One" panose="00000500000000000000" pitchFamily="2" charset="0"/>
                <a:cs typeface="Kumar One" panose="00000500000000000000" pitchFamily="2" charset="0"/>
              </a:rPr>
              <a:t>Jedidiah</a:t>
            </a:r>
            <a:br>
              <a:rPr lang="en-GB" sz="3600" dirty="0">
                <a:latin typeface="Kumar One" panose="00000500000000000000" pitchFamily="2" charset="0"/>
                <a:cs typeface="Kumar One" panose="00000500000000000000" pitchFamily="2" charset="0"/>
              </a:rPr>
            </a:br>
            <a:r>
              <a:rPr lang="en-GB" sz="3600" dirty="0">
                <a:latin typeface="Kumar One" panose="00000500000000000000" pitchFamily="2" charset="0"/>
                <a:cs typeface="Kumar One" panose="00000500000000000000" pitchFamily="2" charset="0"/>
              </a:rPr>
              <a:t>Ingram</a:t>
            </a:r>
          </a:p>
        </p:txBody>
      </p:sp>
      <p:sp>
        <p:nvSpPr>
          <p:cNvPr id="3" name="Content Placeholder 2">
            <a:extLst>
              <a:ext uri="{FF2B5EF4-FFF2-40B4-BE49-F238E27FC236}">
                <a16:creationId xmlns:a16="http://schemas.microsoft.com/office/drawing/2014/main" id="{D2EA04CC-4350-4E9F-B97A-04BD861A0FD5}"/>
              </a:ext>
            </a:extLst>
          </p:cNvPr>
          <p:cNvSpPr>
            <a:spLocks noGrp="1"/>
          </p:cNvSpPr>
          <p:nvPr>
            <p:ph idx="1"/>
          </p:nvPr>
        </p:nvSpPr>
        <p:spPr>
          <a:xfrm>
            <a:off x="2499359" y="2232660"/>
            <a:ext cx="7193282" cy="2392680"/>
          </a:xfrm>
        </p:spPr>
        <p:txBody>
          <a:bodyPr>
            <a:normAutofit/>
          </a:bodyPr>
          <a:lstStyle/>
          <a:p>
            <a:r>
              <a:rPr lang="en-GB" sz="2400" dirty="0">
                <a:latin typeface="Abril Fatface" panose="02000503000000020003" pitchFamily="2" charset="0"/>
              </a:rPr>
              <a:t>What did I do ?</a:t>
            </a:r>
          </a:p>
          <a:p>
            <a:r>
              <a:rPr lang="en-GB" sz="2400" dirty="0">
                <a:latin typeface="Abril Fatface" panose="02000503000000020003" pitchFamily="2" charset="0"/>
              </a:rPr>
              <a:t>How was my relationship with my group members like ?</a:t>
            </a:r>
          </a:p>
          <a:p>
            <a:r>
              <a:rPr lang="en-GB" sz="2400" dirty="0">
                <a:latin typeface="Abril Fatface" panose="02000503000000020003" pitchFamily="2" charset="0"/>
              </a:rPr>
              <a:t>What were my challenges ?</a:t>
            </a:r>
          </a:p>
          <a:p>
            <a:r>
              <a:rPr lang="en-GB" sz="2400" dirty="0">
                <a:latin typeface="Abril Fatface" panose="02000503000000020003" pitchFamily="2" charset="0"/>
              </a:rPr>
              <a:t>What would I have done better ?</a:t>
            </a:r>
          </a:p>
        </p:txBody>
      </p:sp>
    </p:spTree>
    <p:extLst>
      <p:ext uri="{BB962C8B-B14F-4D97-AF65-F5344CB8AC3E}">
        <p14:creationId xmlns:p14="http://schemas.microsoft.com/office/powerpoint/2010/main" val="25386301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6FC1B-37F2-4337-9D6A-0F38D9037A12}"/>
              </a:ext>
            </a:extLst>
          </p:cNvPr>
          <p:cNvSpPr>
            <a:spLocks noGrp="1"/>
          </p:cNvSpPr>
          <p:nvPr>
            <p:ph type="title"/>
          </p:nvPr>
        </p:nvSpPr>
        <p:spPr>
          <a:xfrm>
            <a:off x="1271336" y="346994"/>
            <a:ext cx="4038600" cy="6164012"/>
          </a:xfrm>
        </p:spPr>
        <p:txBody>
          <a:bodyPr>
            <a:normAutofit/>
          </a:bodyPr>
          <a:lstStyle/>
          <a:p>
            <a:r>
              <a:rPr lang="en-GB" sz="3200" dirty="0">
                <a:latin typeface="Abril Fatface" panose="02000503000000020003" pitchFamily="2" charset="0"/>
              </a:rPr>
              <a:t>After working on the </a:t>
            </a:r>
            <a:r>
              <a:rPr lang="en-GB" sz="3200" dirty="0">
                <a:solidFill>
                  <a:srgbClr val="C00000"/>
                </a:solidFill>
                <a:latin typeface="Abril Fatface" panose="02000503000000020003" pitchFamily="2" charset="0"/>
              </a:rPr>
              <a:t>UI/UX Design </a:t>
            </a:r>
            <a:r>
              <a:rPr lang="en-GB" sz="3200" dirty="0">
                <a:latin typeface="Abril Fatface" panose="02000503000000020003" pitchFamily="2" charset="0"/>
              </a:rPr>
              <a:t>with </a:t>
            </a:r>
            <a:r>
              <a:rPr lang="en-GB" sz="3200" dirty="0">
                <a:solidFill>
                  <a:srgbClr val="C00000"/>
                </a:solidFill>
                <a:latin typeface="Abril Fatface" panose="02000503000000020003" pitchFamily="2" charset="0"/>
              </a:rPr>
              <a:t>Zidane </a:t>
            </a:r>
            <a:r>
              <a:rPr lang="en-GB" sz="3200" dirty="0">
                <a:latin typeface="Abril Fatface" panose="02000503000000020003" pitchFamily="2" charset="0"/>
              </a:rPr>
              <a:t>we ended up using his design which came with </a:t>
            </a:r>
            <a:r>
              <a:rPr lang="en-GB" sz="3200" dirty="0">
                <a:solidFill>
                  <a:srgbClr val="C00000"/>
                </a:solidFill>
                <a:latin typeface="Abril Fatface" panose="02000503000000020003" pitchFamily="2" charset="0"/>
              </a:rPr>
              <a:t>animations</a:t>
            </a:r>
            <a:r>
              <a:rPr lang="en-GB" sz="3200" dirty="0">
                <a:latin typeface="Abril Fatface" panose="02000503000000020003" pitchFamily="2" charset="0"/>
              </a:rPr>
              <a:t> &amp; other </a:t>
            </a:r>
            <a:r>
              <a:rPr lang="en-GB" sz="3200" dirty="0">
                <a:solidFill>
                  <a:srgbClr val="C00000"/>
                </a:solidFill>
                <a:latin typeface="Abril Fatface" panose="02000503000000020003" pitchFamily="2" charset="0"/>
              </a:rPr>
              <a:t>functionalities.</a:t>
            </a:r>
          </a:p>
        </p:txBody>
      </p:sp>
      <p:pic>
        <p:nvPicPr>
          <p:cNvPr id="5" name="Content Placeholder 4">
            <a:extLst>
              <a:ext uri="{FF2B5EF4-FFF2-40B4-BE49-F238E27FC236}">
                <a16:creationId xmlns:a16="http://schemas.microsoft.com/office/drawing/2014/main" id="{C21A9D9C-5BC7-4511-8B44-BFDD60C62C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2884" y="0"/>
            <a:ext cx="5759116" cy="6857999"/>
          </a:xfrm>
        </p:spPr>
      </p:pic>
    </p:spTree>
    <p:extLst>
      <p:ext uri="{BB962C8B-B14F-4D97-AF65-F5344CB8AC3E}">
        <p14:creationId xmlns:p14="http://schemas.microsoft.com/office/powerpoint/2010/main" val="3727166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410A6-10AA-4800-9DE2-9CA3877B3800}"/>
              </a:ext>
            </a:extLst>
          </p:cNvPr>
          <p:cNvSpPr>
            <a:spLocks noGrp="1"/>
          </p:cNvSpPr>
          <p:nvPr>
            <p:ph type="title"/>
          </p:nvPr>
        </p:nvSpPr>
        <p:spPr/>
        <p:txBody>
          <a:bodyPr/>
          <a:lstStyle/>
          <a:p>
            <a:pPr algn="ctr"/>
            <a:r>
              <a:rPr lang="en-GB" dirty="0">
                <a:latin typeface="Abril Fatface" panose="02000503000000020003" pitchFamily="2" charset="0"/>
                <a:cs typeface="Kumar One" panose="00000500000000000000" pitchFamily="2" charset="0"/>
              </a:rPr>
              <a:t>ABOUT XPERT HEALTH CARE</a:t>
            </a:r>
          </a:p>
        </p:txBody>
      </p:sp>
      <p:sp>
        <p:nvSpPr>
          <p:cNvPr id="3" name="Content Placeholder 2">
            <a:extLst>
              <a:ext uri="{FF2B5EF4-FFF2-40B4-BE49-F238E27FC236}">
                <a16:creationId xmlns:a16="http://schemas.microsoft.com/office/drawing/2014/main" id="{6F19E2A5-4A8F-4BF8-A7B7-F6A8516B1422}"/>
              </a:ext>
            </a:extLst>
          </p:cNvPr>
          <p:cNvSpPr>
            <a:spLocks noGrp="1"/>
          </p:cNvSpPr>
          <p:nvPr>
            <p:ph idx="1"/>
          </p:nvPr>
        </p:nvSpPr>
        <p:spPr/>
        <p:txBody>
          <a:bodyPr/>
          <a:lstStyle/>
          <a:p>
            <a:pPr marL="0" indent="0">
              <a:buNone/>
            </a:pPr>
            <a:r>
              <a:rPr lang="en-GB" dirty="0">
                <a:solidFill>
                  <a:srgbClr val="C00000"/>
                </a:solidFill>
                <a:latin typeface="Abril Fatface" panose="02000503000000020003" pitchFamily="2" charset="0"/>
              </a:rPr>
              <a:t>Xpert Health Care </a:t>
            </a:r>
            <a:r>
              <a:rPr lang="en-GB" dirty="0">
                <a:latin typeface="Abril Fatface" panose="02000503000000020003" pitchFamily="2" charset="0"/>
              </a:rPr>
              <a:t>is not only a </a:t>
            </a:r>
            <a:r>
              <a:rPr lang="en-GB" dirty="0">
                <a:solidFill>
                  <a:srgbClr val="C00000"/>
                </a:solidFill>
                <a:latin typeface="Abril Fatface" panose="02000503000000020003" pitchFamily="2" charset="0"/>
              </a:rPr>
              <a:t>Doctor’s Appointment Booking System</a:t>
            </a:r>
            <a:r>
              <a:rPr lang="en-GB" dirty="0">
                <a:latin typeface="Abril Fatface" panose="02000503000000020003" pitchFamily="2" charset="0"/>
              </a:rPr>
              <a:t>, it is also for Consultations, Updates in the Health Sector &amp; for other Appointments of a different criteria, of which the user wishes to choose.</a:t>
            </a:r>
          </a:p>
          <a:p>
            <a:pPr marL="0" indent="0">
              <a:buNone/>
            </a:pPr>
            <a:endParaRPr lang="en-GB" dirty="0">
              <a:latin typeface="Abril Fatface" panose="02000503000000020003" pitchFamily="2" charset="0"/>
            </a:endParaRPr>
          </a:p>
          <a:p>
            <a:pPr marL="0" indent="0">
              <a:buNone/>
            </a:pPr>
            <a:r>
              <a:rPr lang="en-GB" dirty="0">
                <a:latin typeface="Abril Fatface" panose="02000503000000020003" pitchFamily="2" charset="0"/>
              </a:rPr>
              <a:t>We are </a:t>
            </a:r>
            <a:r>
              <a:rPr lang="en-GB" dirty="0">
                <a:solidFill>
                  <a:srgbClr val="C00000"/>
                </a:solidFill>
                <a:latin typeface="Abril Fatface" panose="02000503000000020003" pitchFamily="2" charset="0"/>
              </a:rPr>
              <a:t>six participants</a:t>
            </a:r>
            <a:r>
              <a:rPr lang="en-GB" dirty="0">
                <a:latin typeface="Abril Fatface" panose="02000503000000020003" pitchFamily="2" charset="0"/>
              </a:rPr>
              <a:t>, each with a unique set of skills that have contributed to the outcome of this project, we will each take you through our experiences &amp; emphasise on the key details of our site, our short comings &amp; other information</a:t>
            </a:r>
          </a:p>
        </p:txBody>
      </p:sp>
    </p:spTree>
    <p:extLst>
      <p:ext uri="{BB962C8B-B14F-4D97-AF65-F5344CB8AC3E}">
        <p14:creationId xmlns:p14="http://schemas.microsoft.com/office/powerpoint/2010/main" val="18018477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7B37C-C397-4F5F-B2A2-84B3AA009F3A}"/>
              </a:ext>
            </a:extLst>
          </p:cNvPr>
          <p:cNvSpPr>
            <a:spLocks noGrp="1"/>
          </p:cNvSpPr>
          <p:nvPr>
            <p:ph type="title"/>
          </p:nvPr>
        </p:nvSpPr>
        <p:spPr>
          <a:xfrm>
            <a:off x="1929062" y="459289"/>
            <a:ext cx="4503821" cy="5939422"/>
          </a:xfrm>
        </p:spPr>
        <p:txBody>
          <a:bodyPr>
            <a:normAutofit/>
          </a:bodyPr>
          <a:lstStyle/>
          <a:p>
            <a:r>
              <a:rPr lang="en-GB" sz="3200" dirty="0">
                <a:latin typeface="Abril Fatface" panose="02000503000000020003" pitchFamily="2" charset="0"/>
              </a:rPr>
              <a:t>I also worked on the look of the </a:t>
            </a:r>
            <a:r>
              <a:rPr lang="en-GB" sz="3200" dirty="0">
                <a:solidFill>
                  <a:srgbClr val="C00000"/>
                </a:solidFill>
                <a:latin typeface="Abril Fatface" panose="02000503000000020003" pitchFamily="2" charset="0"/>
              </a:rPr>
              <a:t>front-end</a:t>
            </a:r>
            <a:r>
              <a:rPr lang="en-GB" sz="3200" dirty="0">
                <a:latin typeface="Abril Fatface" panose="02000503000000020003" pitchFamily="2" charset="0"/>
              </a:rPr>
              <a:t> with </a:t>
            </a:r>
            <a:r>
              <a:rPr lang="en-GB" sz="3200" dirty="0">
                <a:solidFill>
                  <a:srgbClr val="C00000"/>
                </a:solidFill>
                <a:latin typeface="Abril Fatface" panose="02000503000000020003" pitchFamily="2" charset="0"/>
              </a:rPr>
              <a:t>Emmanuel </a:t>
            </a:r>
            <a:r>
              <a:rPr lang="en-GB" sz="3200" dirty="0">
                <a:latin typeface="Abril Fatface" panose="02000503000000020003" pitchFamily="2" charset="0"/>
              </a:rPr>
              <a:t>and received a review from our group leader, </a:t>
            </a:r>
            <a:r>
              <a:rPr lang="en-GB" sz="3200" dirty="0">
                <a:solidFill>
                  <a:srgbClr val="C00000"/>
                </a:solidFill>
                <a:latin typeface="Abril Fatface" panose="02000503000000020003" pitchFamily="2" charset="0"/>
              </a:rPr>
              <a:t>Samuel</a:t>
            </a:r>
            <a:r>
              <a:rPr lang="en-GB" sz="3200" dirty="0">
                <a:latin typeface="Abril Fatface" panose="02000503000000020003" pitchFamily="2" charset="0"/>
              </a:rPr>
              <a:t>. Eventually most issues with the front-end were seen to but the </a:t>
            </a:r>
            <a:r>
              <a:rPr lang="en-GB" sz="3200" dirty="0">
                <a:solidFill>
                  <a:srgbClr val="C00000"/>
                </a:solidFill>
                <a:latin typeface="Abril Fatface" panose="02000503000000020003" pitchFamily="2" charset="0"/>
              </a:rPr>
              <a:t>Search bar </a:t>
            </a:r>
            <a:r>
              <a:rPr lang="en-GB" sz="3200" dirty="0">
                <a:latin typeface="Abril Fatface" panose="02000503000000020003" pitchFamily="2" charset="0"/>
              </a:rPr>
              <a:t>had to be </a:t>
            </a:r>
            <a:r>
              <a:rPr lang="en-GB" sz="3200" b="1" dirty="0">
                <a:latin typeface="Abril Fatface" panose="02000503000000020003" pitchFamily="2" charset="0"/>
              </a:rPr>
              <a:t>removed.</a:t>
            </a:r>
            <a:endParaRPr lang="en-GB" sz="3200" dirty="0">
              <a:latin typeface="Abril Fatface" panose="02000503000000020003" pitchFamily="2" charset="0"/>
            </a:endParaRPr>
          </a:p>
        </p:txBody>
      </p:sp>
      <p:pic>
        <p:nvPicPr>
          <p:cNvPr id="5" name="Content Placeholder 4">
            <a:extLst>
              <a:ext uri="{FF2B5EF4-FFF2-40B4-BE49-F238E27FC236}">
                <a16:creationId xmlns:a16="http://schemas.microsoft.com/office/drawing/2014/main" id="{EFFBD642-2F43-4004-AD97-9CCF6CE587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92902" y="0"/>
            <a:ext cx="3999098" cy="6858000"/>
          </a:xfrm>
        </p:spPr>
      </p:pic>
    </p:spTree>
    <p:extLst>
      <p:ext uri="{BB962C8B-B14F-4D97-AF65-F5344CB8AC3E}">
        <p14:creationId xmlns:p14="http://schemas.microsoft.com/office/powerpoint/2010/main" val="40418057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5B848-C73F-4205-8D11-FC1CF25017DB}"/>
              </a:ext>
            </a:extLst>
          </p:cNvPr>
          <p:cNvSpPr>
            <a:spLocks noGrp="1"/>
          </p:cNvSpPr>
          <p:nvPr>
            <p:ph type="title"/>
          </p:nvPr>
        </p:nvSpPr>
        <p:spPr>
          <a:xfrm>
            <a:off x="1544054" y="683878"/>
            <a:ext cx="5257800" cy="5490244"/>
          </a:xfrm>
        </p:spPr>
        <p:txBody>
          <a:bodyPr>
            <a:normAutofit/>
          </a:bodyPr>
          <a:lstStyle/>
          <a:p>
            <a:r>
              <a:rPr lang="en-GB" sz="3200" dirty="0">
                <a:solidFill>
                  <a:srgbClr val="C00000"/>
                </a:solidFill>
                <a:latin typeface="Abril Fatface" panose="02000503000000020003" pitchFamily="2" charset="0"/>
              </a:rPr>
              <a:t>Managing plans </a:t>
            </a:r>
            <a:r>
              <a:rPr lang="en-GB" sz="3200" dirty="0">
                <a:latin typeface="Abril Fatface" panose="02000503000000020003" pitchFamily="2" charset="0"/>
              </a:rPr>
              <a:t>was also a top priority as well since our time was short to fully complete all the necessary requirements for an astounding project, mainly because people had different </a:t>
            </a:r>
            <a:r>
              <a:rPr lang="en-GB" sz="3200" dirty="0">
                <a:solidFill>
                  <a:srgbClr val="C00000"/>
                </a:solidFill>
                <a:latin typeface="Abril Fatface" panose="02000503000000020003" pitchFamily="2" charset="0"/>
              </a:rPr>
              <a:t>schedules</a:t>
            </a:r>
            <a:r>
              <a:rPr lang="en-GB" sz="3200" dirty="0">
                <a:latin typeface="Abril Fatface" panose="02000503000000020003" pitchFamily="2" charset="0"/>
              </a:rPr>
              <a:t>, but I was able to adjust those schedules to see what they could finish. </a:t>
            </a:r>
          </a:p>
        </p:txBody>
      </p:sp>
      <p:pic>
        <p:nvPicPr>
          <p:cNvPr id="5" name="Content Placeholder 4">
            <a:extLst>
              <a:ext uri="{FF2B5EF4-FFF2-40B4-BE49-F238E27FC236}">
                <a16:creationId xmlns:a16="http://schemas.microsoft.com/office/drawing/2014/main" id="{63803E78-9585-427B-9549-FF736CA81E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41895" y="0"/>
            <a:ext cx="3850105" cy="6858000"/>
          </a:xfrm>
        </p:spPr>
      </p:pic>
    </p:spTree>
    <p:extLst>
      <p:ext uri="{BB962C8B-B14F-4D97-AF65-F5344CB8AC3E}">
        <p14:creationId xmlns:p14="http://schemas.microsoft.com/office/powerpoint/2010/main" val="6268904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DA60D-1CF8-4FE7-9D4D-B348DE5BD9F5}"/>
              </a:ext>
            </a:extLst>
          </p:cNvPr>
          <p:cNvSpPr>
            <a:spLocks noGrp="1"/>
          </p:cNvSpPr>
          <p:nvPr>
            <p:ph type="title"/>
          </p:nvPr>
        </p:nvSpPr>
        <p:spPr>
          <a:xfrm>
            <a:off x="1327486" y="940552"/>
            <a:ext cx="5618746" cy="4976896"/>
          </a:xfrm>
        </p:spPr>
        <p:txBody>
          <a:bodyPr>
            <a:normAutofit/>
          </a:bodyPr>
          <a:lstStyle/>
          <a:p>
            <a:r>
              <a:rPr lang="en-GB" sz="3200" dirty="0">
                <a:latin typeface="Abril Fatface" panose="02000503000000020003" pitchFamily="2" charset="0"/>
              </a:rPr>
              <a:t>Working on the </a:t>
            </a:r>
            <a:r>
              <a:rPr lang="en-GB" sz="3200" dirty="0">
                <a:solidFill>
                  <a:srgbClr val="C00000"/>
                </a:solidFill>
                <a:latin typeface="Abril Fatface" panose="02000503000000020003" pitchFamily="2" charset="0"/>
              </a:rPr>
              <a:t>Group report </a:t>
            </a:r>
            <a:r>
              <a:rPr lang="en-GB" sz="3200" dirty="0">
                <a:latin typeface="Abril Fatface" panose="02000503000000020003" pitchFamily="2" charset="0"/>
              </a:rPr>
              <a:t>was a key requirement to be able to </a:t>
            </a:r>
            <a:r>
              <a:rPr lang="en-GB" sz="3200" dirty="0">
                <a:solidFill>
                  <a:srgbClr val="C00000"/>
                </a:solidFill>
                <a:latin typeface="Abril Fatface" panose="02000503000000020003" pitchFamily="2" charset="0"/>
              </a:rPr>
              <a:t>assess</a:t>
            </a:r>
            <a:r>
              <a:rPr lang="en-GB" sz="3200" dirty="0">
                <a:latin typeface="Abril Fatface" panose="02000503000000020003" pitchFamily="2" charset="0"/>
              </a:rPr>
              <a:t> &amp; document group member participation, as well as making the </a:t>
            </a:r>
            <a:r>
              <a:rPr lang="en-GB" sz="3200" dirty="0">
                <a:solidFill>
                  <a:srgbClr val="C00000"/>
                </a:solidFill>
                <a:latin typeface="Abril Fatface" panose="02000503000000020003" pitchFamily="2" charset="0"/>
              </a:rPr>
              <a:t>Self &amp; Peer Evaluation</a:t>
            </a:r>
            <a:r>
              <a:rPr lang="en-GB" sz="3200" dirty="0">
                <a:solidFill>
                  <a:srgbClr val="FF0000"/>
                </a:solidFill>
                <a:latin typeface="Abril Fatface" panose="02000503000000020003" pitchFamily="2" charset="0"/>
              </a:rPr>
              <a:t> </a:t>
            </a:r>
            <a:r>
              <a:rPr lang="en-GB" sz="3200" dirty="0">
                <a:latin typeface="Abril Fatface" panose="02000503000000020003" pitchFamily="2" charset="0"/>
              </a:rPr>
              <a:t>to get </a:t>
            </a:r>
            <a:r>
              <a:rPr lang="en-GB" sz="3200" dirty="0">
                <a:solidFill>
                  <a:srgbClr val="C00000"/>
                </a:solidFill>
                <a:latin typeface="Abril Fatface" panose="02000503000000020003" pitchFamily="2" charset="0"/>
              </a:rPr>
              <a:t>data</a:t>
            </a:r>
            <a:r>
              <a:rPr lang="en-GB" sz="3200" dirty="0">
                <a:latin typeface="Abril Fatface" panose="02000503000000020003" pitchFamily="2" charset="0"/>
              </a:rPr>
              <a:t> on each group members </a:t>
            </a:r>
            <a:r>
              <a:rPr lang="en-GB" sz="3200" dirty="0">
                <a:solidFill>
                  <a:srgbClr val="C00000"/>
                </a:solidFill>
                <a:latin typeface="Abril Fatface" panose="02000503000000020003" pitchFamily="2" charset="0"/>
              </a:rPr>
              <a:t>ratings.</a:t>
            </a:r>
          </a:p>
        </p:txBody>
      </p:sp>
      <p:pic>
        <p:nvPicPr>
          <p:cNvPr id="5" name="Content Placeholder 4">
            <a:extLst>
              <a:ext uri="{FF2B5EF4-FFF2-40B4-BE49-F238E27FC236}">
                <a16:creationId xmlns:a16="http://schemas.microsoft.com/office/drawing/2014/main" id="{CDA3676E-D944-4D14-863C-93F2E52EBE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21843" y="-16621"/>
            <a:ext cx="3870157" cy="6874621"/>
          </a:xfrm>
        </p:spPr>
      </p:pic>
    </p:spTree>
    <p:extLst>
      <p:ext uri="{BB962C8B-B14F-4D97-AF65-F5344CB8AC3E}">
        <p14:creationId xmlns:p14="http://schemas.microsoft.com/office/powerpoint/2010/main" val="7654175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r>
              <a:rPr lang="en-US" sz="3200" i="1" dirty="0">
                <a:solidFill>
                  <a:schemeClr val="tx1">
                    <a:lumMod val="95000"/>
                    <a:lumOff val="5000"/>
                  </a:schemeClr>
                </a:solidFill>
              </a:rPr>
              <a:t>“Your most unhappy customers are your greatest source of learning, spend a lot of time listening to your customers &amp; you’d be amazed how many companies don’t listen to their customers.” </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 Neil Armstrong</a:t>
            </a:r>
          </a:p>
        </p:txBody>
      </p:sp>
    </p:spTree>
    <p:extLst>
      <p:ext uri="{BB962C8B-B14F-4D97-AF65-F5344CB8AC3E}">
        <p14:creationId xmlns:p14="http://schemas.microsoft.com/office/powerpoint/2010/main" val="13421975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9B788-E6E9-4E3C-BDF4-3DA78B9D1251}"/>
              </a:ext>
            </a:extLst>
          </p:cNvPr>
          <p:cNvSpPr>
            <a:spLocks noGrp="1"/>
          </p:cNvSpPr>
          <p:nvPr>
            <p:ph type="title"/>
          </p:nvPr>
        </p:nvSpPr>
        <p:spPr/>
        <p:txBody>
          <a:bodyPr/>
          <a:lstStyle/>
          <a:p>
            <a:r>
              <a:rPr lang="en-GB" dirty="0">
                <a:latin typeface="Abril Fatface" panose="02000503000000020003" pitchFamily="2" charset="0"/>
              </a:rPr>
              <a:t>That’s the end of our group presentation </a:t>
            </a:r>
          </a:p>
        </p:txBody>
      </p:sp>
      <p:sp>
        <p:nvSpPr>
          <p:cNvPr id="3" name="Content Placeholder 2">
            <a:extLst>
              <a:ext uri="{FF2B5EF4-FFF2-40B4-BE49-F238E27FC236}">
                <a16:creationId xmlns:a16="http://schemas.microsoft.com/office/drawing/2014/main" id="{7E8AA16B-21A3-4A8A-8244-399238DBB322}"/>
              </a:ext>
            </a:extLst>
          </p:cNvPr>
          <p:cNvSpPr>
            <a:spLocks noGrp="1"/>
          </p:cNvSpPr>
          <p:nvPr>
            <p:ph idx="1"/>
          </p:nvPr>
        </p:nvSpPr>
        <p:spPr>
          <a:xfrm>
            <a:off x="1069848" y="3429000"/>
            <a:ext cx="10058400" cy="974718"/>
          </a:xfrm>
        </p:spPr>
        <p:txBody>
          <a:bodyPr>
            <a:normAutofit/>
          </a:bodyPr>
          <a:lstStyle/>
          <a:p>
            <a:pPr marL="0" indent="0">
              <a:buNone/>
            </a:pPr>
            <a:r>
              <a:rPr lang="en-GB" sz="4800">
                <a:solidFill>
                  <a:srgbClr val="C00000"/>
                </a:solidFill>
                <a:latin typeface="Abril Fatface" panose="02000503000000020003" pitchFamily="2" charset="0"/>
              </a:rPr>
              <a:t>THANK YOU…</a:t>
            </a:r>
            <a:endParaRPr lang="en-GB" sz="4800" dirty="0">
              <a:solidFill>
                <a:srgbClr val="C00000"/>
              </a:solidFill>
              <a:latin typeface="Abril Fatface" panose="02000503000000020003" pitchFamily="2" charset="0"/>
            </a:endParaRPr>
          </a:p>
        </p:txBody>
      </p:sp>
    </p:spTree>
    <p:extLst>
      <p:ext uri="{BB962C8B-B14F-4D97-AF65-F5344CB8AC3E}">
        <p14:creationId xmlns:p14="http://schemas.microsoft.com/office/powerpoint/2010/main" val="2617361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9E897-CB26-4D55-99EB-DCBC9D238AF8}"/>
              </a:ext>
            </a:extLst>
          </p:cNvPr>
          <p:cNvSpPr>
            <a:spLocks noGrp="1"/>
          </p:cNvSpPr>
          <p:nvPr>
            <p:ph type="title"/>
          </p:nvPr>
        </p:nvSpPr>
        <p:spPr/>
        <p:txBody>
          <a:bodyPr>
            <a:normAutofit/>
          </a:bodyPr>
          <a:lstStyle/>
          <a:p>
            <a:r>
              <a:rPr lang="en-GB" sz="4400" dirty="0">
                <a:latin typeface="Abril Fatface" panose="02000503000000020003" pitchFamily="2" charset="0"/>
              </a:rPr>
              <a:t>Why did we create a doctor’s appointment booking system ?</a:t>
            </a:r>
          </a:p>
        </p:txBody>
      </p:sp>
      <p:sp>
        <p:nvSpPr>
          <p:cNvPr id="3" name="Content Placeholder 2">
            <a:extLst>
              <a:ext uri="{FF2B5EF4-FFF2-40B4-BE49-F238E27FC236}">
                <a16:creationId xmlns:a16="http://schemas.microsoft.com/office/drawing/2014/main" id="{39C0921F-8659-4127-A717-F02DF82C9BA0}"/>
              </a:ext>
            </a:extLst>
          </p:cNvPr>
          <p:cNvSpPr>
            <a:spLocks noGrp="1"/>
          </p:cNvSpPr>
          <p:nvPr>
            <p:ph idx="1"/>
          </p:nvPr>
        </p:nvSpPr>
        <p:spPr>
          <a:xfrm>
            <a:off x="1066800" y="2495441"/>
            <a:ext cx="10058400" cy="1867118"/>
          </a:xfrm>
        </p:spPr>
        <p:txBody>
          <a:bodyPr/>
          <a:lstStyle/>
          <a:p>
            <a:pPr marL="0" indent="0">
              <a:buNone/>
            </a:pPr>
            <a:r>
              <a:rPr lang="en-GB" dirty="0">
                <a:latin typeface="Abril Fatface" panose="02000503000000020003" pitchFamily="2" charset="0"/>
              </a:rPr>
              <a:t>When we first started we thought about </a:t>
            </a:r>
            <a:r>
              <a:rPr lang="en-GB" dirty="0">
                <a:solidFill>
                  <a:srgbClr val="C00000"/>
                </a:solidFill>
                <a:latin typeface="Abril Fatface" panose="02000503000000020003" pitchFamily="2" charset="0"/>
              </a:rPr>
              <a:t>the relationship </a:t>
            </a:r>
            <a:r>
              <a:rPr lang="en-GB" dirty="0">
                <a:latin typeface="Abril Fatface" panose="02000503000000020003" pitchFamily="2" charset="0"/>
              </a:rPr>
              <a:t>between healthcare professionals &amp; their patients, there may be a variety of problems that can be linked as to why we made this, maybe to get </a:t>
            </a:r>
            <a:r>
              <a:rPr lang="en-GB" dirty="0">
                <a:solidFill>
                  <a:srgbClr val="C00000"/>
                </a:solidFill>
                <a:latin typeface="Abril Fatface" panose="02000503000000020003" pitchFamily="2" charset="0"/>
              </a:rPr>
              <a:t>sufficient data </a:t>
            </a:r>
            <a:r>
              <a:rPr lang="en-GB" dirty="0">
                <a:latin typeface="Abril Fatface" panose="02000503000000020003" pitchFamily="2" charset="0"/>
              </a:rPr>
              <a:t>on a wide of people (patients), </a:t>
            </a:r>
            <a:r>
              <a:rPr lang="en-GB" dirty="0">
                <a:solidFill>
                  <a:srgbClr val="C00000"/>
                </a:solidFill>
                <a:latin typeface="Abril Fatface" panose="02000503000000020003" pitchFamily="2" charset="0"/>
              </a:rPr>
              <a:t>quick access to health advice</a:t>
            </a:r>
            <a:r>
              <a:rPr lang="en-GB" dirty="0">
                <a:solidFill>
                  <a:srgbClr val="FF0000"/>
                </a:solidFill>
                <a:latin typeface="Abril Fatface" panose="02000503000000020003" pitchFamily="2" charset="0"/>
              </a:rPr>
              <a:t> </a:t>
            </a:r>
            <a:r>
              <a:rPr lang="en-GB" dirty="0">
                <a:latin typeface="Abril Fatface" panose="02000503000000020003" pitchFamily="2" charset="0"/>
              </a:rPr>
              <a:t>&amp; many more, but the main issue that has been overlooked, especially in Ghana, is the relationship between the patients &amp; healthcare professionals.</a:t>
            </a:r>
          </a:p>
        </p:txBody>
      </p:sp>
    </p:spTree>
    <p:extLst>
      <p:ext uri="{BB962C8B-B14F-4D97-AF65-F5344CB8AC3E}">
        <p14:creationId xmlns:p14="http://schemas.microsoft.com/office/powerpoint/2010/main" val="1225563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41E56-283C-4624-8ED9-4DFC3F4E4756}"/>
              </a:ext>
            </a:extLst>
          </p:cNvPr>
          <p:cNvSpPr>
            <a:spLocks noGrp="1"/>
          </p:cNvSpPr>
          <p:nvPr>
            <p:ph type="title"/>
          </p:nvPr>
        </p:nvSpPr>
        <p:spPr/>
        <p:txBody>
          <a:bodyPr/>
          <a:lstStyle/>
          <a:p>
            <a:r>
              <a:rPr lang="en-GB" dirty="0">
                <a:latin typeface="Abril Fatface" panose="02000503000000020003" pitchFamily="2" charset="0"/>
              </a:rPr>
              <a:t>What the data says ?</a:t>
            </a:r>
          </a:p>
        </p:txBody>
      </p:sp>
      <p:sp>
        <p:nvSpPr>
          <p:cNvPr id="3" name="Content Placeholder 2">
            <a:extLst>
              <a:ext uri="{FF2B5EF4-FFF2-40B4-BE49-F238E27FC236}">
                <a16:creationId xmlns:a16="http://schemas.microsoft.com/office/drawing/2014/main" id="{F875D880-1854-4439-B612-6CE71A32191E}"/>
              </a:ext>
            </a:extLst>
          </p:cNvPr>
          <p:cNvSpPr>
            <a:spLocks noGrp="1"/>
          </p:cNvSpPr>
          <p:nvPr>
            <p:ph idx="1"/>
          </p:nvPr>
        </p:nvSpPr>
        <p:spPr>
          <a:xfrm>
            <a:off x="1066800" y="2373521"/>
            <a:ext cx="10058400" cy="2110958"/>
          </a:xfrm>
        </p:spPr>
        <p:txBody>
          <a:bodyPr/>
          <a:lstStyle/>
          <a:p>
            <a:pPr marL="0" indent="0">
              <a:buNone/>
            </a:pPr>
            <a:r>
              <a:rPr lang="en-GB" dirty="0">
                <a:latin typeface="Abril Fatface" panose="02000503000000020003" pitchFamily="2" charset="0"/>
              </a:rPr>
              <a:t>The mortality rate in Ghana was </a:t>
            </a:r>
            <a:r>
              <a:rPr lang="en-GB" dirty="0">
                <a:solidFill>
                  <a:srgbClr val="C00000"/>
                </a:solidFill>
                <a:latin typeface="Abril Fatface" panose="02000503000000020003" pitchFamily="2" charset="0"/>
              </a:rPr>
              <a:t>37.44 per 100 population in 2020</a:t>
            </a:r>
            <a:r>
              <a:rPr lang="en-GB" dirty="0">
                <a:latin typeface="Abril Fatface" panose="02000503000000020003" pitchFamily="2" charset="0"/>
              </a:rPr>
              <a:t>, if you factor in the accidents, deaths by sickness, death by old age &amp; other factors, but particularly from death by sickness, it comes down to </a:t>
            </a:r>
            <a:r>
              <a:rPr lang="en-GB" dirty="0">
                <a:solidFill>
                  <a:srgbClr val="C00000"/>
                </a:solidFill>
                <a:latin typeface="Abril Fatface" panose="02000503000000020003" pitchFamily="2" charset="0"/>
              </a:rPr>
              <a:t>blood diseases </a:t>
            </a:r>
            <a:r>
              <a:rPr lang="en-GB" dirty="0">
                <a:latin typeface="Abril Fatface" panose="02000503000000020003" pitchFamily="2" charset="0"/>
              </a:rPr>
              <a:t>leading all the other factors by </a:t>
            </a:r>
            <a:r>
              <a:rPr lang="en-GB" dirty="0">
                <a:solidFill>
                  <a:srgbClr val="C00000"/>
                </a:solidFill>
                <a:latin typeface="Abril Fatface" panose="02000503000000020003" pitchFamily="2" charset="0"/>
              </a:rPr>
              <a:t>8.5%</a:t>
            </a:r>
            <a:r>
              <a:rPr lang="en-GB" dirty="0">
                <a:latin typeface="Abril Fatface" panose="02000503000000020003" pitchFamily="2" charset="0"/>
              </a:rPr>
              <a:t>. I’ll be honest &amp; say, if the people with these issues could have contacted someone in a second there could have been ample time to find solutions to a problem that could be serious later. It could be like talking to a friend and meeting up, and having access to information about health.</a:t>
            </a:r>
          </a:p>
        </p:txBody>
      </p:sp>
    </p:spTree>
    <p:extLst>
      <p:ext uri="{BB962C8B-B14F-4D97-AF65-F5344CB8AC3E}">
        <p14:creationId xmlns:p14="http://schemas.microsoft.com/office/powerpoint/2010/main" val="1139651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B75D5-5E9E-484D-8AEA-089D8C32BC54}"/>
              </a:ext>
            </a:extLst>
          </p:cNvPr>
          <p:cNvSpPr>
            <a:spLocks noGrp="1"/>
          </p:cNvSpPr>
          <p:nvPr>
            <p:ph type="title"/>
          </p:nvPr>
        </p:nvSpPr>
        <p:spPr/>
        <p:txBody>
          <a:bodyPr/>
          <a:lstStyle/>
          <a:p>
            <a:r>
              <a:rPr lang="en-GB" dirty="0">
                <a:latin typeface="Abril Fatface" panose="02000503000000020003" pitchFamily="2" charset="0"/>
              </a:rPr>
              <a:t>How many health facilities are in Ghana</a:t>
            </a:r>
          </a:p>
        </p:txBody>
      </p:sp>
      <p:sp>
        <p:nvSpPr>
          <p:cNvPr id="3" name="Content Placeholder 2">
            <a:extLst>
              <a:ext uri="{FF2B5EF4-FFF2-40B4-BE49-F238E27FC236}">
                <a16:creationId xmlns:a16="http://schemas.microsoft.com/office/drawing/2014/main" id="{ADD6C98D-DD0C-47BA-A65C-A66077FF55D2}"/>
              </a:ext>
            </a:extLst>
          </p:cNvPr>
          <p:cNvSpPr>
            <a:spLocks noGrp="1"/>
          </p:cNvSpPr>
          <p:nvPr>
            <p:ph idx="1"/>
          </p:nvPr>
        </p:nvSpPr>
        <p:spPr/>
        <p:txBody>
          <a:bodyPr/>
          <a:lstStyle/>
          <a:p>
            <a:pPr marL="0" indent="0">
              <a:buNone/>
            </a:pPr>
            <a:r>
              <a:rPr lang="en-GB" dirty="0">
                <a:latin typeface="Abril Fatface" panose="02000503000000020003" pitchFamily="2" charset="0"/>
              </a:rPr>
              <a:t>There are </a:t>
            </a:r>
            <a:r>
              <a:rPr lang="en-GB" dirty="0">
                <a:solidFill>
                  <a:srgbClr val="C00000"/>
                </a:solidFill>
                <a:latin typeface="Abril Fatface" panose="02000503000000020003" pitchFamily="2" charset="0"/>
              </a:rPr>
              <a:t>1,625 Government hospitals</a:t>
            </a:r>
            <a:r>
              <a:rPr lang="en-GB" dirty="0">
                <a:latin typeface="Abril Fatface" panose="02000503000000020003" pitchFamily="2" charset="0"/>
              </a:rPr>
              <a:t>, </a:t>
            </a:r>
            <a:r>
              <a:rPr lang="en-GB" dirty="0">
                <a:solidFill>
                  <a:srgbClr val="C00000"/>
                </a:solidFill>
                <a:latin typeface="Abril Fatface" panose="02000503000000020003" pitchFamily="2" charset="0"/>
              </a:rPr>
              <a:t>928 Private hospitals</a:t>
            </a:r>
            <a:r>
              <a:rPr lang="en-GB" dirty="0">
                <a:latin typeface="Abril Fatface" panose="02000503000000020003" pitchFamily="2" charset="0"/>
              </a:rPr>
              <a:t>, </a:t>
            </a:r>
            <a:r>
              <a:rPr lang="en-GB" dirty="0">
                <a:solidFill>
                  <a:srgbClr val="C00000"/>
                </a:solidFill>
                <a:latin typeface="Abril Fatface" panose="02000503000000020003" pitchFamily="2" charset="0"/>
              </a:rPr>
              <a:t>220 Christian Health Association of Ghana</a:t>
            </a:r>
            <a:r>
              <a:rPr lang="en-GB" dirty="0">
                <a:latin typeface="Abril Fatface" panose="02000503000000020003" pitchFamily="2" charset="0"/>
              </a:rPr>
              <a:t>, </a:t>
            </a:r>
            <a:r>
              <a:rPr lang="en-GB" dirty="0">
                <a:solidFill>
                  <a:srgbClr val="C00000"/>
                </a:solidFill>
                <a:latin typeface="Abril Fatface" panose="02000503000000020003" pitchFamily="2" charset="0"/>
              </a:rPr>
              <a:t>79 Quasi-Government hospitals</a:t>
            </a:r>
            <a:r>
              <a:rPr lang="en-GB" dirty="0">
                <a:latin typeface="Abril Fatface" panose="02000503000000020003" pitchFamily="2" charset="0"/>
              </a:rPr>
              <a:t>, </a:t>
            </a:r>
            <a:r>
              <a:rPr lang="en-GB" dirty="0">
                <a:solidFill>
                  <a:srgbClr val="C00000"/>
                </a:solidFill>
                <a:latin typeface="Abril Fatface" panose="02000503000000020003" pitchFamily="2" charset="0"/>
              </a:rPr>
              <a:t>2 Non-Governmental Organizations (NGOs)</a:t>
            </a:r>
            <a:r>
              <a:rPr lang="en-GB" dirty="0">
                <a:latin typeface="Abril Fatface" panose="02000503000000020003" pitchFamily="2" charset="0"/>
              </a:rPr>
              <a:t>, </a:t>
            </a:r>
            <a:r>
              <a:rPr lang="en-GB" dirty="0">
                <a:solidFill>
                  <a:srgbClr val="C00000"/>
                </a:solidFill>
                <a:latin typeface="Abril Fatface" panose="02000503000000020003" pitchFamily="2" charset="0"/>
              </a:rPr>
              <a:t>2 Islamic hospitals </a:t>
            </a:r>
            <a:r>
              <a:rPr lang="en-GB" dirty="0">
                <a:latin typeface="Abril Fatface" panose="02000503000000020003" pitchFamily="2" charset="0"/>
              </a:rPr>
              <a:t>&amp; 1 mission yet in the span of </a:t>
            </a:r>
            <a:r>
              <a:rPr lang="en-GB" dirty="0">
                <a:solidFill>
                  <a:srgbClr val="C00000"/>
                </a:solidFill>
                <a:latin typeface="Abril Fatface" panose="02000503000000020003" pitchFamily="2" charset="0"/>
              </a:rPr>
              <a:t>10 years </a:t>
            </a:r>
            <a:r>
              <a:rPr lang="en-GB" dirty="0">
                <a:latin typeface="Abril Fatface" panose="02000503000000020003" pitchFamily="2" charset="0"/>
              </a:rPr>
              <a:t>the death rate has only come down from </a:t>
            </a:r>
            <a:r>
              <a:rPr lang="en-GB" dirty="0">
                <a:solidFill>
                  <a:srgbClr val="C00000"/>
                </a:solidFill>
                <a:latin typeface="Abril Fatface" panose="02000503000000020003" pitchFamily="2" charset="0"/>
              </a:rPr>
              <a:t>8.36 deaths per 1000 to 7.15</a:t>
            </a:r>
            <a:r>
              <a:rPr lang="en-GB" dirty="0">
                <a:latin typeface="Abril Fatface" panose="02000503000000020003" pitchFamily="2" charset="0"/>
              </a:rPr>
              <a:t>, it might sound really okay but it is not, what could all these hospitals be missing ? Good customer relations ? Organization ? Taking Emotional Intelligence into consideration ? It could be any one or all of them but take </a:t>
            </a:r>
            <a:r>
              <a:rPr lang="en-GB" dirty="0">
                <a:solidFill>
                  <a:srgbClr val="C00000"/>
                </a:solidFill>
                <a:latin typeface="Abril Fatface" panose="02000503000000020003" pitchFamily="2" charset="0"/>
              </a:rPr>
              <a:t>Tesano</a:t>
            </a:r>
            <a:r>
              <a:rPr lang="en-GB" dirty="0">
                <a:latin typeface="Abril Fatface" panose="02000503000000020003" pitchFamily="2" charset="0"/>
              </a:rPr>
              <a:t> for example, you can count the number of hospitals around and its about 8. Utilizing our system would make them the best </a:t>
            </a:r>
            <a:r>
              <a:rPr lang="en-GB" dirty="0">
                <a:solidFill>
                  <a:srgbClr val="C00000"/>
                </a:solidFill>
                <a:latin typeface="Abril Fatface" panose="02000503000000020003" pitchFamily="2" charset="0"/>
              </a:rPr>
              <a:t>8</a:t>
            </a:r>
            <a:r>
              <a:rPr lang="en-GB" dirty="0">
                <a:latin typeface="Abril Fatface" panose="02000503000000020003" pitchFamily="2" charset="0"/>
              </a:rPr>
              <a:t>, if not </a:t>
            </a:r>
            <a:r>
              <a:rPr lang="en-GB" dirty="0">
                <a:solidFill>
                  <a:srgbClr val="C00000"/>
                </a:solidFill>
                <a:latin typeface="Abril Fatface" panose="02000503000000020003" pitchFamily="2" charset="0"/>
              </a:rPr>
              <a:t>4</a:t>
            </a:r>
            <a:r>
              <a:rPr lang="en-GB" dirty="0">
                <a:latin typeface="Abril Fatface" panose="02000503000000020003" pitchFamily="2" charset="0"/>
              </a:rPr>
              <a:t>, hospitals in this </a:t>
            </a:r>
            <a:r>
              <a:rPr lang="en-GB" dirty="0">
                <a:solidFill>
                  <a:srgbClr val="C00000"/>
                </a:solidFill>
                <a:latin typeface="Abril Fatface" panose="02000503000000020003" pitchFamily="2" charset="0"/>
              </a:rPr>
              <a:t>district</a:t>
            </a:r>
            <a:r>
              <a:rPr lang="en-GB" dirty="0">
                <a:latin typeface="Abril Fatface" panose="02000503000000020003" pitchFamily="2" charset="0"/>
              </a:rPr>
              <a:t>.</a:t>
            </a:r>
          </a:p>
        </p:txBody>
      </p:sp>
    </p:spTree>
    <p:extLst>
      <p:ext uri="{BB962C8B-B14F-4D97-AF65-F5344CB8AC3E}">
        <p14:creationId xmlns:p14="http://schemas.microsoft.com/office/powerpoint/2010/main" val="3367947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E8CC8-5790-40DC-B29C-96A8F93E47C3}"/>
              </a:ext>
            </a:extLst>
          </p:cNvPr>
          <p:cNvSpPr>
            <a:spLocks noGrp="1"/>
          </p:cNvSpPr>
          <p:nvPr>
            <p:ph type="title"/>
          </p:nvPr>
        </p:nvSpPr>
        <p:spPr/>
        <p:txBody>
          <a:bodyPr/>
          <a:lstStyle/>
          <a:p>
            <a:endParaRPr lang="en-GB" dirty="0"/>
          </a:p>
        </p:txBody>
      </p:sp>
      <p:pic>
        <p:nvPicPr>
          <p:cNvPr id="4" name="[Apple-Event]-List-[remix] (1)">
            <a:hlinkClick r:id="" action="ppaction://media"/>
            <a:extLst>
              <a:ext uri="{FF2B5EF4-FFF2-40B4-BE49-F238E27FC236}">
                <a16:creationId xmlns:a16="http://schemas.microsoft.com/office/drawing/2014/main" id="{C322F2BE-700C-4077-BBE6-67128739FDD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p:spPr>
      </p:pic>
    </p:spTree>
    <p:extLst>
      <p:ext uri="{BB962C8B-B14F-4D97-AF65-F5344CB8AC3E}">
        <p14:creationId xmlns:p14="http://schemas.microsoft.com/office/powerpoint/2010/main" val="137004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71AC431-90B7-4726-A717-2C57982505E9}"/>
              </a:ext>
            </a:extLst>
          </p:cNvPr>
          <p:cNvSpPr/>
          <p:nvPr/>
        </p:nvSpPr>
        <p:spPr>
          <a:xfrm>
            <a:off x="0" y="1754776"/>
            <a:ext cx="12192000" cy="34050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97A578E-9C77-4A8D-87E3-FDA1CAF314B6}"/>
              </a:ext>
            </a:extLst>
          </p:cNvPr>
          <p:cNvSpPr>
            <a:spLocks noGrp="1"/>
          </p:cNvSpPr>
          <p:nvPr>
            <p:ph type="title"/>
          </p:nvPr>
        </p:nvSpPr>
        <p:spPr>
          <a:xfrm>
            <a:off x="4497977" y="329416"/>
            <a:ext cx="3196046" cy="1425360"/>
          </a:xfrm>
        </p:spPr>
        <p:txBody>
          <a:bodyPr>
            <a:normAutofit/>
          </a:bodyPr>
          <a:lstStyle/>
          <a:p>
            <a:pPr algn="ctr"/>
            <a:r>
              <a:rPr lang="en-GB" sz="3600" dirty="0">
                <a:latin typeface="Kumar One" panose="00000500000000000000" pitchFamily="2" charset="0"/>
                <a:cs typeface="Kumar One" panose="00000500000000000000" pitchFamily="2" charset="0"/>
              </a:rPr>
              <a:t>Emmanuel Frimpong</a:t>
            </a:r>
          </a:p>
        </p:txBody>
      </p:sp>
      <p:sp>
        <p:nvSpPr>
          <p:cNvPr id="3" name="Content Placeholder 2">
            <a:extLst>
              <a:ext uri="{FF2B5EF4-FFF2-40B4-BE49-F238E27FC236}">
                <a16:creationId xmlns:a16="http://schemas.microsoft.com/office/drawing/2014/main" id="{D2EA04CC-4350-4E9F-B97A-04BD861A0FD5}"/>
              </a:ext>
            </a:extLst>
          </p:cNvPr>
          <p:cNvSpPr>
            <a:spLocks noGrp="1"/>
          </p:cNvSpPr>
          <p:nvPr>
            <p:ph idx="1"/>
          </p:nvPr>
        </p:nvSpPr>
        <p:spPr>
          <a:xfrm>
            <a:off x="2499359" y="2232660"/>
            <a:ext cx="7193282" cy="2392680"/>
          </a:xfrm>
        </p:spPr>
        <p:txBody>
          <a:bodyPr>
            <a:normAutofit/>
          </a:bodyPr>
          <a:lstStyle/>
          <a:p>
            <a:r>
              <a:rPr lang="en-GB" sz="2400" dirty="0">
                <a:latin typeface="Abril Fatface" panose="02000503000000020003" pitchFamily="2" charset="0"/>
              </a:rPr>
              <a:t>What did I do ?</a:t>
            </a:r>
          </a:p>
          <a:p>
            <a:r>
              <a:rPr lang="en-GB" sz="2400" dirty="0">
                <a:latin typeface="Abril Fatface" panose="02000503000000020003" pitchFamily="2" charset="0"/>
              </a:rPr>
              <a:t>How was my relationship with my group members like ?</a:t>
            </a:r>
          </a:p>
          <a:p>
            <a:r>
              <a:rPr lang="en-GB" sz="2400" dirty="0">
                <a:latin typeface="Abril Fatface" panose="02000503000000020003" pitchFamily="2" charset="0"/>
              </a:rPr>
              <a:t>What were my challenges ?</a:t>
            </a:r>
          </a:p>
          <a:p>
            <a:r>
              <a:rPr lang="en-GB" sz="2400" dirty="0">
                <a:latin typeface="Abril Fatface" panose="02000503000000020003" pitchFamily="2" charset="0"/>
              </a:rPr>
              <a:t>What would I have done better ?</a:t>
            </a:r>
          </a:p>
        </p:txBody>
      </p:sp>
    </p:spTree>
    <p:extLst>
      <p:ext uri="{BB962C8B-B14F-4D97-AF65-F5344CB8AC3E}">
        <p14:creationId xmlns:p14="http://schemas.microsoft.com/office/powerpoint/2010/main" val="1778840884"/>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Wood Type">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476</TotalTime>
  <Words>951</Words>
  <Application>Microsoft Office PowerPoint</Application>
  <PresentationFormat>Widescreen</PresentationFormat>
  <Paragraphs>69</Paragraphs>
  <Slides>44</Slides>
  <Notes>0</Notes>
  <HiddenSlides>0</HiddenSlides>
  <MMClips>2</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44</vt:i4>
      </vt:variant>
    </vt:vector>
  </HeadingPairs>
  <TitlesOfParts>
    <vt:vector size="55" baseType="lpstr">
      <vt:lpstr>Abril Fatface</vt:lpstr>
      <vt:lpstr>Arial</vt:lpstr>
      <vt:lpstr>Calibri</vt:lpstr>
      <vt:lpstr>Calibri Light</vt:lpstr>
      <vt:lpstr>Impact</vt:lpstr>
      <vt:lpstr>Kumar One</vt:lpstr>
      <vt:lpstr>Rockwell</vt:lpstr>
      <vt:lpstr>Rockwell Condensed</vt:lpstr>
      <vt:lpstr>Wingdings</vt:lpstr>
      <vt:lpstr>Office Theme</vt:lpstr>
      <vt:lpstr>Wood Type</vt:lpstr>
      <vt:lpstr>Real World Project</vt:lpstr>
      <vt:lpstr>PowerPoint Presentation</vt:lpstr>
      <vt:lpstr>CONTENT</vt:lpstr>
      <vt:lpstr>ABOUT XPERT HEALTH CARE</vt:lpstr>
      <vt:lpstr>Why did we create a doctor’s appointment booking system ?</vt:lpstr>
      <vt:lpstr>What the data says ?</vt:lpstr>
      <vt:lpstr>How many health facilities are in Ghana</vt:lpstr>
      <vt:lpstr>PowerPoint Presentation</vt:lpstr>
      <vt:lpstr>Emmanuel Frimpong</vt:lpstr>
      <vt:lpstr>How the system Works (case Diagram)</vt:lpstr>
      <vt:lpstr>THE CLASS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“Time is generally the best doctor.”</vt:lpstr>
      <vt:lpstr>Samuel Owusu</vt:lpstr>
      <vt:lpstr>“it will be abnormal to be normal when the whole world goes crazy.”</vt:lpstr>
      <vt:lpstr>Richmond Oberko</vt:lpstr>
      <vt:lpstr>PowerPoint Presentation</vt:lpstr>
      <vt:lpstr>Benjamin  Azure</vt:lpstr>
      <vt:lpstr>“a wise man can learn more from a foolish question than a fool from a wise answer.”</vt:lpstr>
      <vt:lpstr>Shaibu Zidane</vt:lpstr>
      <vt:lpstr>PowerPoint Presentation</vt:lpstr>
      <vt:lpstr>Jedidiah Ingram</vt:lpstr>
      <vt:lpstr>After working on the UI/UX Design with Zidane we ended up using his design which came with animations &amp; other functionalities.</vt:lpstr>
      <vt:lpstr>I also worked on the look of the front-end with Emmanuel and received a review from our group leader, Samuel. Eventually most issues with the front-end were seen to but the Search bar had to be removed.</vt:lpstr>
      <vt:lpstr>Managing plans was also a top priority as well since our time was short to fully complete all the necessary requirements for an astounding project, mainly because people had different schedules, but I was able to adjust those schedules to see what they could finish. </vt:lpstr>
      <vt:lpstr>Working on the Group report was a key requirement to be able to assess &amp; document group member participation, as well as making the Self &amp; Peer Evaluation to get data on each group members ratings.</vt:lpstr>
      <vt:lpstr>“Your most unhappy customers are your greatest source of learning, spend a lot of time listening to your customers &amp; you’d be amazed how many companies don’t listen to their customers.” </vt:lpstr>
      <vt:lpstr>That’s the end of our group presentation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World Project</dc:title>
  <dc:creator>Elvis Blankson</dc:creator>
  <cp:lastModifiedBy>hermes diaktoros asante</cp:lastModifiedBy>
  <cp:revision>10</cp:revision>
  <dcterms:created xsi:type="dcterms:W3CDTF">2021-09-25T00:19:09Z</dcterms:created>
  <dcterms:modified xsi:type="dcterms:W3CDTF">2021-09-30T19:14:44Z</dcterms:modified>
</cp:coreProperties>
</file>